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17"/>
  </p:notesMasterIdLst>
  <p:handoutMasterIdLst>
    <p:handoutMasterId r:id="rId18"/>
  </p:handoutMasterIdLst>
  <p:sldIdLst>
    <p:sldId id="1206" r:id="rId2"/>
    <p:sldId id="1198" r:id="rId3"/>
    <p:sldId id="1199" r:id="rId4"/>
    <p:sldId id="1177" r:id="rId5"/>
    <p:sldId id="1189" r:id="rId6"/>
    <p:sldId id="1203" r:id="rId7"/>
    <p:sldId id="1202" r:id="rId8"/>
    <p:sldId id="1208" r:id="rId9"/>
    <p:sldId id="1209" r:id="rId10"/>
    <p:sldId id="1210" r:id="rId11"/>
    <p:sldId id="1178" r:id="rId12"/>
    <p:sldId id="1156" r:id="rId13"/>
    <p:sldId id="1157" r:id="rId14"/>
    <p:sldId id="1193" r:id="rId15"/>
    <p:sldId id="1150" r:id="rId1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nyakanyaka Babalw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CC"/>
    <a:srgbClr val="66FFCC"/>
    <a:srgbClr val="008080"/>
    <a:srgbClr val="336699"/>
    <a:srgbClr val="0099CC"/>
    <a:srgbClr val="00CCFF"/>
    <a:srgbClr val="33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274" autoAdjust="0"/>
    <p:restoredTop sz="96416" autoAdjust="0"/>
  </p:normalViewPr>
  <p:slideViewPr>
    <p:cSldViewPr>
      <p:cViewPr>
        <p:scale>
          <a:sx n="70" d="100"/>
          <a:sy n="70" d="100"/>
        </p:scale>
        <p:origin x="-79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1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09DFFD-9A22-2849-9EF8-CEF38278614A}" type="doc">
      <dgm:prSet loTypeId="urn:microsoft.com/office/officeart/2005/8/layout/cycle3" loCatId="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81BC83A8-5412-704D-8527-E2FBD5FA32A5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Review pricing &amp; funding strategy</a:t>
          </a:r>
          <a:endParaRPr lang="en-US" dirty="0"/>
        </a:p>
      </dgm:t>
    </dgm:pt>
    <dgm:pt modelId="{8D03B4DF-2DED-AA47-B686-35934B77B19A}" type="parTrans" cxnId="{3120650E-1CF5-F842-B6C5-3D5EA5BB5750}">
      <dgm:prSet/>
      <dgm:spPr/>
      <dgm:t>
        <a:bodyPr/>
        <a:lstStyle/>
        <a:p>
          <a:endParaRPr lang="en-US"/>
        </a:p>
      </dgm:t>
    </dgm:pt>
    <dgm:pt modelId="{69AFD50C-1AEB-B444-ADB3-AF7B4EB2D7F1}" type="sibTrans" cxnId="{3120650E-1CF5-F842-B6C5-3D5EA5BB5750}">
      <dgm:prSet/>
      <dgm:spPr>
        <a:gradFill rotWithShape="0">
          <a:gsLst>
            <a:gs pos="0">
              <a:schemeClr val="accent3">
                <a:lumMod val="75000"/>
              </a:schemeClr>
            </a:gs>
            <a:gs pos="80000">
              <a:schemeClr val="dk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endParaRPr lang="en-US"/>
        </a:p>
      </dgm:t>
    </dgm:pt>
    <dgm:pt modelId="{F5BAE5EC-4533-CD4E-AF23-128DA3D7B100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Economic Regulator</a:t>
          </a:r>
          <a:endParaRPr lang="en-US" dirty="0"/>
        </a:p>
      </dgm:t>
    </dgm:pt>
    <dgm:pt modelId="{AF8F60DF-53FE-9E4E-B873-750C1D3A7164}" type="parTrans" cxnId="{31CC5E77-8F4E-A34F-B6C4-722E783428DA}">
      <dgm:prSet/>
      <dgm:spPr/>
      <dgm:t>
        <a:bodyPr/>
        <a:lstStyle/>
        <a:p>
          <a:endParaRPr lang="en-US"/>
        </a:p>
      </dgm:t>
    </dgm:pt>
    <dgm:pt modelId="{8C702329-153A-8C4D-9116-E71B1BD01678}" type="sibTrans" cxnId="{31CC5E77-8F4E-A34F-B6C4-722E783428DA}">
      <dgm:prSet/>
      <dgm:spPr/>
      <dgm:t>
        <a:bodyPr/>
        <a:lstStyle/>
        <a:p>
          <a:endParaRPr lang="en-US"/>
        </a:p>
      </dgm:t>
    </dgm:pt>
    <dgm:pt modelId="{ECD76341-A42C-D243-87AC-34F237F84476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NWRS</a:t>
          </a:r>
          <a:endParaRPr lang="en-US" dirty="0"/>
        </a:p>
      </dgm:t>
    </dgm:pt>
    <dgm:pt modelId="{B22196E5-EA94-AF4B-BBF4-6C8FBEBC8718}" type="parTrans" cxnId="{BAC488CD-633D-FF40-A25A-E1155B8BE7C5}">
      <dgm:prSet/>
      <dgm:spPr/>
      <dgm:t>
        <a:bodyPr/>
        <a:lstStyle/>
        <a:p>
          <a:endParaRPr lang="en-US"/>
        </a:p>
      </dgm:t>
    </dgm:pt>
    <dgm:pt modelId="{15756A9F-7934-8648-8F19-F85BED09BF9F}" type="sibTrans" cxnId="{BAC488CD-633D-FF40-A25A-E1155B8BE7C5}">
      <dgm:prSet/>
      <dgm:spPr/>
      <dgm:t>
        <a:bodyPr/>
        <a:lstStyle/>
        <a:p>
          <a:endParaRPr lang="en-US"/>
        </a:p>
      </dgm:t>
    </dgm:pt>
    <dgm:pt modelId="{CC07AF49-56D0-2D4A-9152-D015353B7F92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Legislative Review</a:t>
          </a:r>
          <a:endParaRPr lang="en-US" dirty="0"/>
        </a:p>
      </dgm:t>
    </dgm:pt>
    <dgm:pt modelId="{D7AA83D2-71A9-D044-A1E8-784B91F45C03}" type="parTrans" cxnId="{A2E0BF8F-0F00-7240-915A-40A75538486C}">
      <dgm:prSet/>
      <dgm:spPr/>
      <dgm:t>
        <a:bodyPr/>
        <a:lstStyle/>
        <a:p>
          <a:endParaRPr lang="en-US"/>
        </a:p>
      </dgm:t>
    </dgm:pt>
    <dgm:pt modelId="{6B408A94-2E61-C746-989A-0DE4D91C5D40}" type="sibTrans" cxnId="{A2E0BF8F-0F00-7240-915A-40A75538486C}">
      <dgm:prSet/>
      <dgm:spPr/>
      <dgm:t>
        <a:bodyPr/>
        <a:lstStyle/>
        <a:p>
          <a:endParaRPr lang="en-US"/>
        </a:p>
      </dgm:t>
    </dgm:pt>
    <dgm:pt modelId="{3BDC7670-9650-EC4D-BEE5-82A991CD3649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IRR</a:t>
          </a:r>
          <a:endParaRPr lang="en-US" dirty="0"/>
        </a:p>
      </dgm:t>
    </dgm:pt>
    <dgm:pt modelId="{CECE68FC-1337-5741-8C8E-9470A5DAF4C4}" type="parTrans" cxnId="{8CCCAD11-BC87-A545-9C97-DCBDC24185D6}">
      <dgm:prSet/>
      <dgm:spPr/>
      <dgm:t>
        <a:bodyPr/>
        <a:lstStyle/>
        <a:p>
          <a:endParaRPr lang="en-US"/>
        </a:p>
      </dgm:t>
    </dgm:pt>
    <dgm:pt modelId="{7193E691-AF3F-FE49-9F83-215605CE887A}" type="sibTrans" cxnId="{8CCCAD11-BC87-A545-9C97-DCBDC24185D6}">
      <dgm:prSet/>
      <dgm:spPr/>
      <dgm:t>
        <a:bodyPr/>
        <a:lstStyle/>
        <a:p>
          <a:endParaRPr lang="en-US"/>
        </a:p>
      </dgm:t>
    </dgm:pt>
    <dgm:pt modelId="{9629322D-BEE5-7541-8D61-18BC4D108079}" type="pres">
      <dgm:prSet presAssocID="{8E09DFFD-9A22-2849-9EF8-CEF38278614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88845C-DDCF-4E49-9AF3-0AC410B4718A}" type="pres">
      <dgm:prSet presAssocID="{8E09DFFD-9A22-2849-9EF8-CEF38278614A}" presName="cycle" presStyleCnt="0"/>
      <dgm:spPr/>
    </dgm:pt>
    <dgm:pt modelId="{BC47E1A3-8A75-B541-9DDA-B9537F18B506}" type="pres">
      <dgm:prSet presAssocID="{81BC83A8-5412-704D-8527-E2FBD5FA32A5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4783B-1D89-BD40-ACD6-771BF5543BB0}" type="pres">
      <dgm:prSet presAssocID="{69AFD50C-1AEB-B444-ADB3-AF7B4EB2D7F1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7CAA801E-97B7-104B-8EC4-B8D2AD72385D}" type="pres">
      <dgm:prSet presAssocID="{F5BAE5EC-4533-CD4E-AF23-128DA3D7B100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BF347E-0201-9840-BBC0-8F797FB27575}" type="pres">
      <dgm:prSet presAssocID="{ECD76341-A42C-D243-87AC-34F237F84476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997DF7-6338-AC4E-9033-6742C8A12DB9}" type="pres">
      <dgm:prSet presAssocID="{CC07AF49-56D0-2D4A-9152-D015353B7F92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527B34-23E6-BD42-90EC-C4807341A07A}" type="pres">
      <dgm:prSet presAssocID="{3BDC7670-9650-EC4D-BEE5-82A991CD3649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F617B2-9439-431A-9092-8BC6B6360F9D}" type="presOf" srcId="{CC07AF49-56D0-2D4A-9152-D015353B7F92}" destId="{B3997DF7-6338-AC4E-9033-6742C8A12DB9}" srcOrd="0" destOrd="0" presId="urn:microsoft.com/office/officeart/2005/8/layout/cycle3"/>
    <dgm:cxn modelId="{C894E2A3-08B8-451D-88A6-4E0A785E7F47}" type="presOf" srcId="{81BC83A8-5412-704D-8527-E2FBD5FA32A5}" destId="{BC47E1A3-8A75-B541-9DDA-B9537F18B506}" srcOrd="0" destOrd="0" presId="urn:microsoft.com/office/officeart/2005/8/layout/cycle3"/>
    <dgm:cxn modelId="{8CCCAD11-BC87-A545-9C97-DCBDC24185D6}" srcId="{8E09DFFD-9A22-2849-9EF8-CEF38278614A}" destId="{3BDC7670-9650-EC4D-BEE5-82A991CD3649}" srcOrd="4" destOrd="0" parTransId="{CECE68FC-1337-5741-8C8E-9470A5DAF4C4}" sibTransId="{7193E691-AF3F-FE49-9F83-215605CE887A}"/>
    <dgm:cxn modelId="{B9990EC9-8159-4143-BC70-12B50EDF2F36}" type="presOf" srcId="{8E09DFFD-9A22-2849-9EF8-CEF38278614A}" destId="{9629322D-BEE5-7541-8D61-18BC4D108079}" srcOrd="0" destOrd="0" presId="urn:microsoft.com/office/officeart/2005/8/layout/cycle3"/>
    <dgm:cxn modelId="{02026EA5-5E0D-456E-B75A-DA660305701C}" type="presOf" srcId="{69AFD50C-1AEB-B444-ADB3-AF7B4EB2D7F1}" destId="{9434783B-1D89-BD40-ACD6-771BF5543BB0}" srcOrd="0" destOrd="0" presId="urn:microsoft.com/office/officeart/2005/8/layout/cycle3"/>
    <dgm:cxn modelId="{BAC488CD-633D-FF40-A25A-E1155B8BE7C5}" srcId="{8E09DFFD-9A22-2849-9EF8-CEF38278614A}" destId="{ECD76341-A42C-D243-87AC-34F237F84476}" srcOrd="2" destOrd="0" parTransId="{B22196E5-EA94-AF4B-BBF4-6C8FBEBC8718}" sibTransId="{15756A9F-7934-8648-8F19-F85BED09BF9F}"/>
    <dgm:cxn modelId="{42ECD320-C8C7-4E52-9EA4-F8774B3F1671}" type="presOf" srcId="{F5BAE5EC-4533-CD4E-AF23-128DA3D7B100}" destId="{7CAA801E-97B7-104B-8EC4-B8D2AD72385D}" srcOrd="0" destOrd="0" presId="urn:microsoft.com/office/officeart/2005/8/layout/cycle3"/>
    <dgm:cxn modelId="{31CC5E77-8F4E-A34F-B6C4-722E783428DA}" srcId="{8E09DFFD-9A22-2849-9EF8-CEF38278614A}" destId="{F5BAE5EC-4533-CD4E-AF23-128DA3D7B100}" srcOrd="1" destOrd="0" parTransId="{AF8F60DF-53FE-9E4E-B873-750C1D3A7164}" sibTransId="{8C702329-153A-8C4D-9116-E71B1BD01678}"/>
    <dgm:cxn modelId="{3120650E-1CF5-F842-B6C5-3D5EA5BB5750}" srcId="{8E09DFFD-9A22-2849-9EF8-CEF38278614A}" destId="{81BC83A8-5412-704D-8527-E2FBD5FA32A5}" srcOrd="0" destOrd="0" parTransId="{8D03B4DF-2DED-AA47-B686-35934B77B19A}" sibTransId="{69AFD50C-1AEB-B444-ADB3-AF7B4EB2D7F1}"/>
    <dgm:cxn modelId="{4AD6B50E-315A-4682-9F3A-448777E9668D}" type="presOf" srcId="{3BDC7670-9650-EC4D-BEE5-82A991CD3649}" destId="{4C527B34-23E6-BD42-90EC-C4807341A07A}" srcOrd="0" destOrd="0" presId="urn:microsoft.com/office/officeart/2005/8/layout/cycle3"/>
    <dgm:cxn modelId="{A2E0BF8F-0F00-7240-915A-40A75538486C}" srcId="{8E09DFFD-9A22-2849-9EF8-CEF38278614A}" destId="{CC07AF49-56D0-2D4A-9152-D015353B7F92}" srcOrd="3" destOrd="0" parTransId="{D7AA83D2-71A9-D044-A1E8-784B91F45C03}" sibTransId="{6B408A94-2E61-C746-989A-0DE4D91C5D40}"/>
    <dgm:cxn modelId="{C3FA34C2-3C13-4440-AF9E-5BA410689E98}" type="presOf" srcId="{ECD76341-A42C-D243-87AC-34F237F84476}" destId="{65BF347E-0201-9840-BBC0-8F797FB27575}" srcOrd="0" destOrd="0" presId="urn:microsoft.com/office/officeart/2005/8/layout/cycle3"/>
    <dgm:cxn modelId="{8920DBF9-E34D-4EF0-8680-2CE781449484}" type="presParOf" srcId="{9629322D-BEE5-7541-8D61-18BC4D108079}" destId="{B488845C-DDCF-4E49-9AF3-0AC410B4718A}" srcOrd="0" destOrd="0" presId="urn:microsoft.com/office/officeart/2005/8/layout/cycle3"/>
    <dgm:cxn modelId="{017B4EA7-6F24-49BD-8243-2BC40CC5A071}" type="presParOf" srcId="{B488845C-DDCF-4E49-9AF3-0AC410B4718A}" destId="{BC47E1A3-8A75-B541-9DDA-B9537F18B506}" srcOrd="0" destOrd="0" presId="urn:microsoft.com/office/officeart/2005/8/layout/cycle3"/>
    <dgm:cxn modelId="{76A61A20-4779-4565-8CE9-BA03B7D905F2}" type="presParOf" srcId="{B488845C-DDCF-4E49-9AF3-0AC410B4718A}" destId="{9434783B-1D89-BD40-ACD6-771BF5543BB0}" srcOrd="1" destOrd="0" presId="urn:microsoft.com/office/officeart/2005/8/layout/cycle3"/>
    <dgm:cxn modelId="{6A401CF9-14CF-4A3B-806E-D0EEAFFB7637}" type="presParOf" srcId="{B488845C-DDCF-4E49-9AF3-0AC410B4718A}" destId="{7CAA801E-97B7-104B-8EC4-B8D2AD72385D}" srcOrd="2" destOrd="0" presId="urn:microsoft.com/office/officeart/2005/8/layout/cycle3"/>
    <dgm:cxn modelId="{E34CD7AD-9FF0-4F84-9424-0B2AB15C7989}" type="presParOf" srcId="{B488845C-DDCF-4E49-9AF3-0AC410B4718A}" destId="{65BF347E-0201-9840-BBC0-8F797FB27575}" srcOrd="3" destOrd="0" presId="urn:microsoft.com/office/officeart/2005/8/layout/cycle3"/>
    <dgm:cxn modelId="{DE4A4B73-D555-4D1F-A52B-BB25AC69760D}" type="presParOf" srcId="{B488845C-DDCF-4E49-9AF3-0AC410B4718A}" destId="{B3997DF7-6338-AC4E-9033-6742C8A12DB9}" srcOrd="4" destOrd="0" presId="urn:microsoft.com/office/officeart/2005/8/layout/cycle3"/>
    <dgm:cxn modelId="{6CCA9C22-7326-40B6-BB60-9230611CCDEB}" type="presParOf" srcId="{B488845C-DDCF-4E49-9AF3-0AC410B4718A}" destId="{4C527B34-23E6-BD42-90EC-C4807341A07A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33DC8924-8BC3-4223-B102-1A6A783C8E6E}" type="datetimeFigureOut">
              <a:rPr lang="en-US"/>
              <a:pPr>
                <a:defRPr/>
              </a:pPr>
              <a:t>5/31/2013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6111033F-3FCA-4AF3-944A-9A80B05500E3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21163C03-B596-4EF9-9CE7-7B4F398F1440}" type="datetimeFigureOut">
              <a:rPr lang="en-US"/>
              <a:pPr>
                <a:defRPr/>
              </a:pPr>
              <a:t>5/31/2013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05215D1B-8316-4BDB-ACB4-5F7924C2A0EF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1B9735-4D21-42C1-A626-74B5BA4D09D6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1B9735-4D21-42C1-A626-74B5BA4D09D6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Elaborate on this, add government water schemes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E43AD19-358B-4681-B7AD-79A2FE864780}" type="slidenum">
              <a:rPr lang="en-US" smtClean="0"/>
              <a:pPr>
                <a:defRPr/>
              </a:pPr>
              <a:t>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WA Slide Maste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25EF-1B14-40F6-A53C-19C642512DAD}" type="datetime1">
              <a:rPr lang="en-US"/>
              <a:pPr>
                <a:defRPr/>
              </a:pPr>
              <a:t>5/31/2013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0F482-A6F5-4F0F-A075-D368AAA9E6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54D1D-77A2-405C-8246-57061D62FFF5}" type="datetime1">
              <a:rPr lang="en-US"/>
              <a:pPr>
                <a:defRPr/>
              </a:pPr>
              <a:t>5/31/2013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ACBBD-3CD4-4C82-ADE3-58F57D188BE2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8C94A-9D6F-4DA9-8A7C-0E9525CFDC34}" type="datetime1">
              <a:rPr lang="en-US"/>
              <a:pPr>
                <a:defRPr/>
              </a:pPr>
              <a:t>5/31/2013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D477-3AF2-40F6-B193-013D6AD0530B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WA Slide Maste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248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DWA Slide Master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248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BB90D-6600-4A4A-BB27-FDD7C6FB7EEC}" type="datetime1">
              <a:rPr lang="en-US"/>
              <a:pPr>
                <a:defRPr/>
              </a:pPr>
              <a:t>5/31/2013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7F9DF-415F-452F-B949-6195FA55BB57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E345-10A3-45D4-8538-5174AB8F316E}" type="datetime1">
              <a:rPr lang="en-US"/>
              <a:pPr>
                <a:defRPr/>
              </a:pPr>
              <a:t>5/31/2013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8781B-BFB8-40D9-859C-E59F8898F8A4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317AD-49D6-49C5-95B5-FBC3AE73BA07}" type="datetime1">
              <a:rPr lang="en-US"/>
              <a:pPr>
                <a:defRPr/>
              </a:pPr>
              <a:t>5/31/2013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F3D63-38A3-4825-A359-95F46A6B6BD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44258-33A9-4262-9953-5505947A44E7}" type="datetime1">
              <a:rPr lang="en-US"/>
              <a:pPr>
                <a:defRPr/>
              </a:pPr>
              <a:t>5/31/2013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12F64-7959-4BC8-B19B-90DA19C4CB78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noProof="0" smtClean="0"/>
              <a:t>Click to edit Master title style</a:t>
            </a:r>
            <a:endParaRPr lang="en-ZA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82174-5226-4F76-8154-436176349B2B}" type="datetime1">
              <a:rPr lang="en-US"/>
              <a:pPr>
                <a:defRPr/>
              </a:pPr>
              <a:t>5/31/2013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1954D-4E26-4070-9109-CF8DD58BA8A3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AE87A-7620-413C-9FCB-FBBE8C3B2449}" type="datetime1">
              <a:rPr lang="en-US"/>
              <a:pPr>
                <a:defRPr/>
              </a:pPr>
              <a:t>5/31/2013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84609-800A-4938-870B-72FB77772B7F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671EE-1391-4441-9826-D201820BCEAE}" type="datetime1">
              <a:rPr lang="en-US"/>
              <a:pPr>
                <a:defRPr/>
              </a:pPr>
              <a:t>5/31/2013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0B893-F9A8-40FB-B664-4AEEC080B8BA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5F74D-03BA-4827-81AD-8516A237C303}" type="datetime1">
              <a:rPr lang="en-US"/>
              <a:pPr>
                <a:defRPr/>
              </a:pPr>
              <a:t>5/31/2013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F5511-536C-4FB9-B9CB-FD195888DEB0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27AB7E-12A8-4143-A1B5-03F963B3917E}" type="datetime1">
              <a:rPr lang="en-US"/>
              <a:pPr>
                <a:defRPr/>
              </a:pPr>
              <a:t>5/31/2013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u="none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0" name="Picture 6" descr="DWA Slide Master.jp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B5B27F-8F3F-470A-A10E-29E542FAF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7" r:id="rId12"/>
    <p:sldLayoutId id="2147483748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1285875" y="2130425"/>
            <a:ext cx="6643688" cy="1470025"/>
          </a:xfrm>
        </p:spPr>
        <p:txBody>
          <a:bodyPr/>
          <a:lstStyle/>
          <a:p>
            <a:pPr eaLnBrk="1" hangingPunct="1"/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>PROGRESS IN THE ESTABLISHMENT OF CMAS</a:t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3600" b="1" dirty="0" smtClean="0">
                <a:latin typeface="Calibri" pitchFamily="34" charset="0"/>
              </a:rPr>
              <a:t>3rd National Steering Committee for the establishment of CMAS in SA</a:t>
            </a:r>
            <a:br>
              <a:rPr lang="en-ZA" sz="3600" b="1" dirty="0" smtClean="0">
                <a:latin typeface="Calibri" pitchFamily="34" charset="0"/>
              </a:rPr>
            </a:br>
            <a:r>
              <a:rPr lang="en-ZA" sz="3600" b="1" dirty="0" smtClean="0">
                <a:latin typeface="Calibri" pitchFamily="34" charset="0"/>
              </a:rPr>
              <a:t>31 MAY 2013</a:t>
            </a: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2800" b="1" dirty="0" smtClean="0">
                <a:latin typeface="Calibri" pitchFamily="34" charset="0"/>
              </a:rPr>
              <a:t/>
            </a:r>
            <a:br>
              <a:rPr lang="en-ZA" sz="2800" b="1" dirty="0" smtClean="0">
                <a:latin typeface="Calibri" pitchFamily="34" charset="0"/>
              </a:rPr>
            </a:br>
            <a:r>
              <a:rPr lang="en-ZA" sz="3600" b="1" dirty="0" smtClean="0">
                <a:latin typeface="Calibri" pitchFamily="34" charset="0"/>
              </a:rPr>
              <a:t/>
            </a:r>
            <a:br>
              <a:rPr lang="en-ZA" sz="3600" b="1" dirty="0" smtClean="0">
                <a:latin typeface="Calibri" pitchFamily="34" charset="0"/>
              </a:rPr>
            </a:b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D84609-800A-4938-870B-72FB77772B7F}" type="slidenum">
              <a:rPr lang="en-ZA" smtClean="0"/>
              <a:pPr>
                <a:defRPr/>
              </a:pPr>
              <a:t>10</a:t>
            </a:fld>
            <a:endParaRPr lang="en-ZA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09600" y="990600"/>
          <a:ext cx="7924800" cy="4621653"/>
        </p:xfrm>
        <a:graphic>
          <a:graphicData uri="http://schemas.openxmlformats.org/drawingml/2006/table">
            <a:tbl>
              <a:tblPr/>
              <a:tblGrid>
                <a:gridCol w="1471135"/>
                <a:gridCol w="2878075"/>
                <a:gridCol w="2878075"/>
                <a:gridCol w="697515"/>
              </a:tblGrid>
              <a:tr h="104374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Financial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Systems requirements and transfer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Provides a framework for the development of systems needed to generate revenue and establish financial controls 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829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Systems protocols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Guides the exchange of information and data between CMA and DWA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82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Institutional Performance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Quarterly reporting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Provides a reporting framework.  Must include financials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15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Annual reporting frameworks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Outlines the annual reporting framework.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3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Catchment Management Strategy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Guidelines for the development of a CMS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Outlines the contents of the CMS and needs to provide the actual processes required (current guide does not do this and is dated)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500063" y="1124464"/>
            <a:ext cx="8229600" cy="30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 algn="ctr">
              <a:defRPr/>
            </a:pPr>
            <a:r>
              <a:rPr lang="en-GB" b="1" u="none" dirty="0" smtClean="0"/>
              <a:t>PROGRESS </a:t>
            </a:r>
            <a:r>
              <a:rPr lang="en-GB" b="1" u="none" dirty="0"/>
              <a:t>OF </a:t>
            </a:r>
            <a:r>
              <a:rPr lang="en-GB" b="1" u="none" dirty="0" smtClean="0"/>
              <a:t>THE ESTABLISHMENT CATCHMENT </a:t>
            </a:r>
            <a:r>
              <a:rPr lang="en-GB" b="1" u="none" dirty="0"/>
              <a:t>MANAGEMENT AGENCIES </a:t>
            </a:r>
            <a:r>
              <a:rPr lang="en-ZA" b="1" u="none" dirty="0">
                <a:latin typeface="Calibri" pitchFamily="34" charset="0"/>
                <a:ea typeface="+mj-ea"/>
                <a:cs typeface="+mj-cs"/>
              </a:rPr>
              <a:t/>
            </a:r>
            <a:br>
              <a:rPr lang="en-ZA" b="1" u="none" dirty="0">
                <a:latin typeface="Calibri" pitchFamily="34" charset="0"/>
                <a:ea typeface="+mj-ea"/>
                <a:cs typeface="+mj-cs"/>
              </a:rPr>
            </a:br>
            <a:endParaRPr lang="en-GB" b="1" u="none" dirty="0"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0" y="1600200"/>
            <a:ext cx="9144000" cy="4800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GB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Fast track development of business cases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GB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Require to develop Vaal and Orange</a:t>
            </a:r>
            <a:r>
              <a:rPr lang="en-GB" sz="2400" u="none" dirty="0" smtClean="0">
                <a:latin typeface="+mn-lt"/>
                <a:ea typeface="ＭＳ Ｐゴシック" pitchFamily="34" charset="-128"/>
                <a:cs typeface="+mn-cs"/>
              </a:rPr>
              <a:t> business cases </a:t>
            </a:r>
            <a:r>
              <a:rPr lang="en-GB" sz="2400" u="none" dirty="0" err="1" smtClean="0">
                <a:latin typeface="+mn-lt"/>
                <a:ea typeface="ＭＳ Ｐゴシック" pitchFamily="34" charset="-128"/>
                <a:cs typeface="+mn-cs"/>
              </a:rPr>
              <a:t>asap</a:t>
            </a:r>
            <a:endParaRPr kumimoji="0" lang="en-GB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GB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Eastern Cape RO initiated </a:t>
            </a:r>
            <a:r>
              <a:rPr kumimoji="0" lang="en-GB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Mzimvubu</a:t>
            </a:r>
            <a:r>
              <a:rPr lang="en-GB" sz="2400" u="none" dirty="0" smtClean="0"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lang="en-GB" sz="2400" u="none" dirty="0" err="1" smtClean="0">
                <a:latin typeface="+mn-lt"/>
                <a:ea typeface="ＭＳ Ｐゴシック" pitchFamily="34" charset="-128"/>
                <a:cs typeface="+mn-cs"/>
              </a:rPr>
              <a:t>Tsitsikamma</a:t>
            </a:r>
            <a:r>
              <a:rPr kumimoji="0" lang="en-GB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GB" sz="2400" u="none" dirty="0" smtClean="0">
                <a:latin typeface="+mn-lt"/>
                <a:ea typeface="ＭＳ Ｐゴシック" pitchFamily="34" charset="-128"/>
                <a:cs typeface="+mn-cs"/>
              </a:rPr>
              <a:t>Western Cape RO will finalise </a:t>
            </a:r>
            <a:r>
              <a:rPr kumimoji="0" lang="en-GB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Berg-</a:t>
            </a:r>
            <a:r>
              <a:rPr kumimoji="0" lang="en-GB" sz="2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Olifants</a:t>
            </a:r>
            <a:r>
              <a:rPr kumimoji="0" lang="en-GB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business case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GB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Meeting with National Treasury to list </a:t>
            </a:r>
            <a:r>
              <a:rPr kumimoji="0" lang="en-GB" sz="2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Inkomati</a:t>
            </a:r>
            <a:r>
              <a:rPr kumimoji="0" lang="en-GB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GB" sz="2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Usuthu</a:t>
            </a:r>
            <a:r>
              <a:rPr kumimoji="0" lang="en-GB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and </a:t>
            </a:r>
            <a:r>
              <a:rPr kumimoji="0" lang="en-GB" sz="2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Breede</a:t>
            </a:r>
            <a:r>
              <a:rPr kumimoji="0" lang="en-GB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GB" sz="2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Gouritz</a:t>
            </a:r>
            <a:r>
              <a:rPr kumimoji="0" lang="en-GB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GB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CMAs</a:t>
            </a:r>
          </a:p>
          <a:p>
            <a:pPr marL="285750" indent="-28575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Amendment of the process to appoint  governing board  in the </a:t>
            </a:r>
            <a:r>
              <a:rPr lang="en-US" sz="2400" u="none" dirty="0" smtClean="0">
                <a:latin typeface="+mn-lt"/>
                <a:ea typeface="ＭＳ Ｐゴシック" pitchFamily="34" charset="-128"/>
                <a:cs typeface="+mn-cs"/>
              </a:rPr>
              <a:t>N</a:t>
            </a:r>
            <a:r>
              <a:rPr kumimoji="0" lang="en-US" sz="2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ational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Water </a:t>
            </a:r>
            <a:r>
              <a:rPr lang="en-US" sz="2400" u="none" dirty="0" smtClean="0">
                <a:latin typeface="+mn-lt"/>
                <a:ea typeface="ＭＳ Ｐゴシック" pitchFamily="34" charset="-128"/>
                <a:cs typeface="+mn-cs"/>
              </a:rPr>
              <a:t>A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ct</a:t>
            </a:r>
          </a:p>
          <a:p>
            <a:pPr marL="285750" indent="-28575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400" u="none" dirty="0" err="1" smtClean="0">
                <a:latin typeface="+mn-lt"/>
                <a:ea typeface="ＭＳ Ｐゴシック" pitchFamily="34" charset="-128"/>
                <a:cs typeface="+mn-cs"/>
              </a:rPr>
              <a:t>Finalise</a:t>
            </a:r>
            <a:r>
              <a:rPr lang="en-US" sz="2400" u="none" dirty="0" smtClean="0">
                <a:latin typeface="+mn-lt"/>
                <a:ea typeface="ＭＳ Ｐゴシック" pitchFamily="34" charset="-128"/>
                <a:cs typeface="+mn-cs"/>
              </a:rPr>
              <a:t> the </a:t>
            </a:r>
            <a:r>
              <a:rPr lang="en-US" sz="2400" u="none" dirty="0" err="1" smtClean="0">
                <a:latin typeface="+mn-lt"/>
                <a:ea typeface="ＭＳ Ｐゴシック" pitchFamily="34" charset="-128"/>
                <a:cs typeface="+mn-cs"/>
              </a:rPr>
              <a:t>Starterpack</a:t>
            </a: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285750" indent="-28575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400" u="none" dirty="0" smtClean="0">
                <a:latin typeface="+mn-lt"/>
                <a:ea typeface="ＭＳ Ｐゴシック" pitchFamily="34" charset="-128"/>
                <a:cs typeface="+mn-cs"/>
              </a:rPr>
              <a:t>Established 4 task teams Monitoring and information, delegation of functions, HR and  Financial arrangements.</a:t>
            </a:r>
          </a:p>
          <a:p>
            <a:pPr marL="285750" indent="-28575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285750" indent="-28575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285750" indent="-28575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lang="en-ZA" sz="24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500063" y="1124464"/>
            <a:ext cx="8229600" cy="30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 algn="ctr">
              <a:defRPr/>
            </a:pPr>
            <a:r>
              <a:rPr lang="en-ZA" sz="4000" b="1" dirty="0">
                <a:latin typeface="Calibri" pitchFamily="34" charset="0"/>
                <a:ea typeface="+mj-ea"/>
                <a:cs typeface="+mj-cs"/>
              </a:rPr>
              <a:t/>
            </a:r>
            <a:br>
              <a:rPr lang="en-ZA" sz="4000" b="1" dirty="0">
                <a:latin typeface="Calibri" pitchFamily="34" charset="0"/>
                <a:ea typeface="+mj-ea"/>
                <a:cs typeface="+mj-cs"/>
              </a:rPr>
            </a:br>
            <a:endParaRPr lang="en-GB" sz="4000" b="1" dirty="0"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135729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en-ZA" sz="2400" dirty="0" smtClean="0"/>
              <a:t>			</a:t>
            </a:r>
            <a:endParaRPr lang="en-GB" sz="2400" b="1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44" y="642918"/>
          <a:ext cx="8501120" cy="5122999"/>
        </p:xfrm>
        <a:graphic>
          <a:graphicData uri="http://schemas.openxmlformats.org/drawingml/2006/table">
            <a:tbl>
              <a:tblPr/>
              <a:tblGrid>
                <a:gridCol w="1284128"/>
                <a:gridCol w="1194538"/>
                <a:gridCol w="1450422"/>
                <a:gridCol w="1589839"/>
                <a:gridCol w="1339706"/>
                <a:gridCol w="1642487"/>
              </a:tblGrid>
              <a:tr h="6187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</a:rPr>
                        <a:t>Water Management Areas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</a:rPr>
                        <a:t>Proposed </a:t>
                      </a:r>
                      <a:r>
                        <a:rPr lang="en-US" sz="1400" b="1" dirty="0" smtClean="0">
                          <a:latin typeface="Arial"/>
                          <a:ea typeface="Times New Roman"/>
                        </a:rPr>
                        <a:t>WMA CMAs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</a:rPr>
                        <a:t>Governing Board Appointed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</a:rPr>
                        <a:t>No of Proto CMA staff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</a:rPr>
                        <a:t>No. of Vacant Proto-CMA Posts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</a:rPr>
                        <a:t>Estimated Full Staff Compliment for new CMA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779">
                <a:tc>
                  <a:txBody>
                    <a:bodyPr/>
                    <a:lstStyle/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</a:rPr>
                        <a:t>1.  Limpopo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Limpopo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2013/14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62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15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877">
                <a:tc>
                  <a:txBody>
                    <a:bodyPr/>
                    <a:lstStyle/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2.  </a:t>
                      </a:r>
                      <a:r>
                        <a:rPr lang="en-US" sz="1600" dirty="0">
                          <a:latin typeface="Arial"/>
                          <a:ea typeface="Times New Roman"/>
                        </a:rPr>
                        <a:t>Crocodile West Marico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91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53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20">
                <a:tc>
                  <a:txBody>
                    <a:bodyPr/>
                    <a:lstStyle/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</a:rPr>
                        <a:t>3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.  </a:t>
                      </a:r>
                      <a:r>
                        <a:rPr lang="en-US" sz="1600" dirty="0" err="1">
                          <a:latin typeface="Arial"/>
                          <a:ea typeface="Times New Roman"/>
                        </a:rPr>
                        <a:t>Levhuvu-Letaba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latin typeface="Arial"/>
                          <a:ea typeface="Times New Roman"/>
                        </a:rPr>
                        <a:t>Letaba</a:t>
                      </a:r>
                      <a:r>
                        <a:rPr lang="en-US" sz="1600" smtClean="0">
                          <a:latin typeface="Arial"/>
                          <a:ea typeface="Times New Roman"/>
                        </a:rPr>
                        <a:t>- </a:t>
                      </a:r>
                      <a:r>
                        <a:rPr lang="en-US" sz="1600" dirty="0" err="1">
                          <a:latin typeface="Arial"/>
                          <a:ea typeface="Times New Roman"/>
                        </a:rPr>
                        <a:t>Olifants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</a:rPr>
                        <a:t>2015/16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43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07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</a:rPr>
                        <a:t>4.  </a:t>
                      </a:r>
                      <a:r>
                        <a:rPr lang="en-US" sz="1600" dirty="0" err="1">
                          <a:latin typeface="Arial"/>
                          <a:ea typeface="Times New Roman"/>
                        </a:rPr>
                        <a:t>Olifants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</a:rPr>
                        <a:t>65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</a:rPr>
                        <a:t>36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0295">
                <a:tc>
                  <a:txBody>
                    <a:bodyPr/>
                    <a:lstStyle/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</a:rPr>
                        <a:t>5.  </a:t>
                      </a:r>
                      <a:r>
                        <a:rPr lang="en-US" sz="1600" dirty="0" err="1" smtClean="0">
                          <a:latin typeface="Arial"/>
                          <a:ea typeface="Times New Roman"/>
                        </a:rPr>
                        <a:t>Inkomati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 CMA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Arial"/>
                          <a:ea typeface="Times New Roman"/>
                        </a:rPr>
                        <a:t>Inkomati</a:t>
                      </a:r>
                      <a:r>
                        <a:rPr lang="en-US" sz="1600" dirty="0"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-</a:t>
                      </a:r>
                      <a:r>
                        <a:rPr lang="en-US" sz="1600" dirty="0" err="1" smtClean="0">
                          <a:latin typeface="Arial"/>
                          <a:ea typeface="Times New Roman"/>
                        </a:rPr>
                        <a:t>Usuthu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</a:rPr>
                        <a:t>2012/13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</a:rPr>
                        <a:t>4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</a:rPr>
                        <a:t>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390">
                <a:tc>
                  <a:txBody>
                    <a:bodyPr/>
                    <a:lstStyle/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</a:rPr>
                        <a:t>6.  </a:t>
                      </a:r>
                      <a:r>
                        <a:rPr lang="en-US" sz="1600" dirty="0" err="1" smtClean="0">
                          <a:latin typeface="Arial"/>
                          <a:ea typeface="Times New Roman"/>
                        </a:rPr>
                        <a:t>Usuthu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3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199">
                <a:tc>
                  <a:txBody>
                    <a:bodyPr/>
                    <a:lstStyle/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6. </a:t>
                      </a:r>
                      <a:r>
                        <a:rPr lang="en-US" sz="1600" dirty="0" err="1" smtClean="0"/>
                        <a:t>Mhlatuze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Thukela, </a:t>
                      </a:r>
                      <a:r>
                        <a:rPr lang="en-US" sz="1600" dirty="0" err="1">
                          <a:latin typeface="Arial"/>
                          <a:ea typeface="Times New Roman"/>
                        </a:rPr>
                        <a:t>Mvoti</a:t>
                      </a:r>
                      <a:r>
                        <a:rPr lang="en-US" sz="1600" dirty="0">
                          <a:latin typeface="Arial"/>
                          <a:ea typeface="Times New Roman"/>
                        </a:rPr>
                        <a:t> to </a:t>
                      </a:r>
                      <a:r>
                        <a:rPr lang="en-US" sz="1600" dirty="0" err="1" smtClean="0">
                          <a:latin typeface="Arial"/>
                          <a:ea typeface="Times New Roman"/>
                        </a:rPr>
                        <a:t>Umzimkulu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2014/15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28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14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 Thukela</a:t>
                      </a:r>
                      <a:endParaRPr lang="en-US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           40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         12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800">
                <a:tc>
                  <a:txBody>
                    <a:bodyPr/>
                    <a:lstStyle/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11 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</a:rPr>
                        <a:t>. 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Mvoti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 to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Umzimkulu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latin typeface="Arial"/>
                          <a:ea typeface="Times New Roman"/>
                        </a:rPr>
                        <a:t>38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</a:rPr>
                        <a:t>18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[G1]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500063" y="1124464"/>
            <a:ext cx="8229600" cy="30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 algn="ctr">
              <a:defRPr/>
            </a:pPr>
            <a:r>
              <a:rPr lang="en-ZA" sz="4000" b="1" dirty="0">
                <a:latin typeface="Calibri" pitchFamily="34" charset="0"/>
                <a:ea typeface="+mj-ea"/>
                <a:cs typeface="+mj-cs"/>
              </a:rPr>
              <a:t/>
            </a:r>
            <a:br>
              <a:rPr lang="en-ZA" sz="4000" b="1" dirty="0">
                <a:latin typeface="Calibri" pitchFamily="34" charset="0"/>
                <a:ea typeface="+mj-ea"/>
                <a:cs typeface="+mj-cs"/>
              </a:rPr>
            </a:br>
            <a:endParaRPr lang="en-GB" sz="4000" b="1" dirty="0">
              <a:latin typeface="Calibri" pitchFamily="34" charset="0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571480"/>
          <a:ext cx="8915399" cy="5983399"/>
        </p:xfrm>
        <a:graphic>
          <a:graphicData uri="http://schemas.openxmlformats.org/drawingml/2006/table">
            <a:tbl>
              <a:tblPr/>
              <a:tblGrid>
                <a:gridCol w="1346706"/>
                <a:gridCol w="1252751"/>
                <a:gridCol w="1569417"/>
                <a:gridCol w="1619003"/>
                <a:gridCol w="1404993"/>
                <a:gridCol w="1722529"/>
              </a:tblGrid>
              <a:tr h="5000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</a:rPr>
                        <a:t>Water Management Areas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</a:rPr>
                        <a:t>Proposed CMAs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</a:rPr>
                        <a:t>Governing Board Appointed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</a:rPr>
                        <a:t>No of Proto CMA staff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</a:rPr>
                        <a:t>No. of Vacant Proto-CMA Posts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</a:rPr>
                        <a:t>Estimated Full Staff Compliment for new CMA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099">
                <a:tc>
                  <a:txBody>
                    <a:bodyPr/>
                    <a:lstStyle/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/>
                          <a:ea typeface="Times New Roman"/>
                        </a:rPr>
                        <a:t>8.  Upper Vaal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Vaal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</a:rPr>
                        <a:t>2014/15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/>
                          <a:ea typeface="Times New Roman"/>
                        </a:rPr>
                        <a:t>96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/>
                          <a:ea typeface="Times New Roman"/>
                        </a:rPr>
                        <a:t>30</a:t>
                      </a:r>
                      <a:endParaRPr lang="en-US" sz="1400" dirty="0">
                        <a:latin typeface="Arial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63">
                <a:tc>
                  <a:txBody>
                    <a:bodyPr/>
                    <a:lstStyle/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</a:rPr>
                        <a:t>9.  Middle Vaal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/>
                          <a:ea typeface="Times New Roman"/>
                        </a:rPr>
                        <a:t>9</a:t>
                      </a:r>
                      <a:r>
                        <a:rPr lang="en-US" sz="1400" baseline="0" dirty="0" smtClean="0">
                          <a:latin typeface="Arial"/>
                          <a:ea typeface="Times New Roman"/>
                        </a:rPr>
                        <a:t> currently + 16 additional post created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</a:rPr>
                        <a:t>22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099">
                <a:tc>
                  <a:txBody>
                    <a:bodyPr/>
                    <a:lstStyle/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</a:rPr>
                        <a:t>10.  Lower Vaal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</a:rPr>
                        <a:t>(Region is not sure)16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</a:rPr>
                        <a:t>19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114">
                <a:tc>
                  <a:txBody>
                    <a:bodyPr/>
                    <a:lstStyle/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</a:rPr>
                        <a:t>12.  </a:t>
                      </a:r>
                      <a:r>
                        <a:rPr lang="en-US" sz="1400" dirty="0" err="1">
                          <a:latin typeface="Arial"/>
                          <a:ea typeface="Times New Roman"/>
                        </a:rPr>
                        <a:t>Mzimvubu</a:t>
                      </a:r>
                      <a:r>
                        <a:rPr lang="en-US" sz="1400" dirty="0">
                          <a:latin typeface="Arial"/>
                          <a:ea typeface="Times New Roman"/>
                        </a:rPr>
                        <a:t> to </a:t>
                      </a:r>
                      <a:r>
                        <a:rPr lang="en-US" sz="1400" dirty="0" err="1">
                          <a:latin typeface="Arial"/>
                          <a:ea typeface="Times New Roman"/>
                        </a:rPr>
                        <a:t>Keiskamma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Arial"/>
                          <a:ea typeface="Times New Roman"/>
                        </a:rPr>
                        <a:t>Mzimvubu</a:t>
                      </a:r>
                      <a:r>
                        <a:rPr lang="en-US" sz="1400" dirty="0" smtClean="0"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US" sz="1400" dirty="0">
                          <a:latin typeface="Arial"/>
                          <a:ea typeface="Times New Roman"/>
                        </a:rPr>
                        <a:t>to </a:t>
                      </a:r>
                      <a:r>
                        <a:rPr lang="en-US" sz="1400" dirty="0" err="1">
                          <a:latin typeface="Arial"/>
                          <a:ea typeface="Times New Roman"/>
                        </a:rPr>
                        <a:t>Keiskamma</a:t>
                      </a:r>
                      <a:r>
                        <a:rPr lang="en-US" sz="1400" dirty="0">
                          <a:latin typeface="Arial"/>
                          <a:ea typeface="Times New Roman"/>
                        </a:rPr>
                        <a:t> &amp; Fish to </a:t>
                      </a:r>
                      <a:r>
                        <a:rPr lang="en-US" sz="1400" dirty="0" err="1">
                          <a:latin typeface="Arial"/>
                          <a:ea typeface="Times New Roman"/>
                        </a:rPr>
                        <a:t>Tsitsikamma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</a:rPr>
                        <a:t>2015/16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</a:rPr>
                        <a:t>23 (for both WMAs 12 and 15)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C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C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15. Fish to</a:t>
                      </a:r>
                    </a:p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+mn-lt"/>
                          <a:ea typeface="Times New Roman"/>
                        </a:rPr>
                        <a:t>Tsitsikamma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23 (for both WMAs 12 and 15)</a:t>
                      </a:r>
                      <a:endParaRPr lang="en-US" sz="1400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134">
                <a:tc>
                  <a:txBody>
                    <a:bodyPr/>
                    <a:lstStyle/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13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.  Upper Orange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Orange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2015/16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31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22</a:t>
                      </a:r>
                      <a:endParaRPr lang="en-US" sz="1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154">
                <a:tc>
                  <a:txBody>
                    <a:bodyPr/>
                    <a:lstStyle/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14.  Lower Orange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18</a:t>
                      </a:r>
                      <a:endParaRPr lang="en-US" sz="14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17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848">
                <a:tc>
                  <a:txBody>
                    <a:bodyPr/>
                    <a:lstStyle/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</a:rPr>
                        <a:t>16.  </a:t>
                      </a:r>
                      <a:r>
                        <a:rPr lang="en-US" sz="1400" dirty="0" err="1">
                          <a:latin typeface="Arial"/>
                          <a:ea typeface="Times New Roman"/>
                        </a:rPr>
                        <a:t>Gouritz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Arial"/>
                          <a:ea typeface="Times New Roman"/>
                        </a:rPr>
                        <a:t>Breede</a:t>
                      </a:r>
                      <a:r>
                        <a:rPr lang="en-US" sz="1400" dirty="0" smtClean="0">
                          <a:latin typeface="Arial"/>
                          <a:ea typeface="Times New Roman"/>
                        </a:rPr>
                        <a:t> &amp;</a:t>
                      </a:r>
                      <a:r>
                        <a:rPr lang="en-US" sz="1400" dirty="0" err="1" smtClean="0">
                          <a:latin typeface="Arial"/>
                          <a:ea typeface="Times New Roman"/>
                        </a:rPr>
                        <a:t>Gouritz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</a:rPr>
                        <a:t>2012/13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/>
                          <a:ea typeface="Times New Roman"/>
                        </a:rPr>
                        <a:t>13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36"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</a:rPr>
                        <a:t>18</a:t>
                      </a: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.  </a:t>
                      </a:r>
                      <a:r>
                        <a:rPr lang="en-US" sz="1400" dirty="0" err="1" smtClean="0">
                          <a:latin typeface="+mn-lt"/>
                          <a:ea typeface="Times New Roman"/>
                        </a:rPr>
                        <a:t>Breede</a:t>
                      </a: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- Overberg CMA</a:t>
                      </a:r>
                      <a:endParaRPr lang="en-US" sz="1400" dirty="0" smtClean="0">
                        <a:latin typeface="Times New Roman"/>
                        <a:ea typeface="Times New Roman"/>
                      </a:endParaRPr>
                    </a:p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Arial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</a:rPr>
                        <a:t>0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Arial"/>
                          <a:ea typeface="Times New Roman"/>
                        </a:rPr>
                        <a:t>0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71"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17.  </a:t>
                      </a:r>
                      <a:r>
                        <a:rPr lang="en-US" sz="1400" dirty="0" err="1" smtClean="0">
                          <a:latin typeface="+mn-lt"/>
                          <a:ea typeface="Times New Roman"/>
                        </a:rPr>
                        <a:t>Olifants-Doorn</a:t>
                      </a:r>
                      <a:endParaRPr lang="en-US" sz="1400" dirty="0" smtClean="0">
                        <a:latin typeface="Times New Roman"/>
                        <a:ea typeface="Times New Roman"/>
                      </a:endParaRPr>
                    </a:p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Arial"/>
                          <a:ea typeface="Times New Roman"/>
                        </a:rPr>
                        <a:t>Olifants</a:t>
                      </a:r>
                      <a:r>
                        <a:rPr lang="en-US" sz="1400" dirty="0">
                          <a:latin typeface="Arial"/>
                          <a:ea typeface="Times New Roman"/>
                        </a:rPr>
                        <a:t>/</a:t>
                      </a:r>
                      <a:r>
                        <a:rPr lang="en-US" sz="1400" dirty="0" err="1">
                          <a:latin typeface="Arial"/>
                          <a:ea typeface="Times New Roman"/>
                        </a:rPr>
                        <a:t>Doorn</a:t>
                      </a:r>
                      <a:r>
                        <a:rPr lang="en-US" sz="1400" dirty="0">
                          <a:latin typeface="Arial"/>
                          <a:ea typeface="Times New Roman"/>
                        </a:rPr>
                        <a:t> &amp; Berg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/>
                          <a:ea typeface="Times New Roman"/>
                        </a:rPr>
                        <a:t>2015/16</a:t>
                      </a:r>
                      <a:endParaRPr lang="en-US" sz="1400" dirty="0">
                        <a:latin typeface="Arial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/>
                          <a:ea typeface="Times New Roman"/>
                        </a:rPr>
                        <a:t>15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/>
                          <a:ea typeface="Times New Roman"/>
                        </a:rPr>
                        <a:t>9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71">
                <a:tc>
                  <a:txBody>
                    <a:bodyPr/>
                    <a:lstStyle/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</a:rPr>
                        <a:t>19.  Berg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highlight>
                          <a:srgbClr val="FF0000"/>
                        </a:highlight>
                        <a:latin typeface="Arial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</a:rPr>
                        <a:t>12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</a:rPr>
                        <a:t>15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20901" marR="20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[G1]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hangingPunct="1"/>
            <a:r>
              <a:rPr lang="en-ZA" sz="3200" b="1" dirty="0" smtClean="0">
                <a:latin typeface="Calibri" pitchFamily="34" charset="0"/>
              </a:rPr>
              <a:t>NEXT STEPS  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4294967295"/>
          </p:nvPr>
        </p:nvSpPr>
        <p:spPr>
          <a:xfrm>
            <a:off x="285750" y="785813"/>
            <a:ext cx="8229600" cy="4768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2 Business cases will be on route  to Minister in June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3 Business cases to be initiated within next two months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Task teams established and developing implementation plan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Regional Coordination to identify which Regions to represent  task teams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Regional Steering Committee meetings to inform stakeholders of current plans/processes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Regional communication strategy to include Directorate Communication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Update Risk plan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en-ZA" sz="24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ZA" sz="24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/>
          <a:p>
            <a:r>
              <a:rPr lang="en-US" sz="4000" b="0" dirty="0" smtClean="0">
                <a:solidFill>
                  <a:schemeClr val="tx1"/>
                </a:solidFill>
                <a:latin typeface="+mn-lt"/>
                <a:ea typeface="ＭＳ Ｐゴシック" pitchFamily="34" charset="-128"/>
              </a:rPr>
              <a:t>COMMENTS/QUESTIONS</a:t>
            </a:r>
            <a:br>
              <a:rPr lang="en-US" sz="4000" b="0" dirty="0" smtClean="0">
                <a:solidFill>
                  <a:schemeClr val="tx1"/>
                </a:solidFill>
                <a:latin typeface="+mn-lt"/>
                <a:ea typeface="ＭＳ Ｐゴシック" pitchFamily="34" charset="-128"/>
              </a:rPr>
            </a:br>
            <a:r>
              <a:rPr lang="en-US" sz="4000" b="0" dirty="0" smtClean="0">
                <a:solidFill>
                  <a:schemeClr val="tx1"/>
                </a:solidFill>
                <a:latin typeface="+mn-lt"/>
                <a:ea typeface="ＭＳ Ｐゴシック" pitchFamily="34" charset="-128"/>
              </a:rPr>
              <a:t/>
            </a:r>
            <a:br>
              <a:rPr lang="en-US" sz="4000" b="0" dirty="0" smtClean="0">
                <a:solidFill>
                  <a:schemeClr val="tx1"/>
                </a:solidFill>
                <a:latin typeface="+mn-lt"/>
                <a:ea typeface="ＭＳ Ｐゴシック" pitchFamily="34" charset="-128"/>
              </a:rPr>
            </a:br>
            <a:r>
              <a:rPr lang="en-US" sz="4000" b="0" dirty="0" smtClean="0">
                <a:solidFill>
                  <a:schemeClr val="tx1"/>
                </a:solidFill>
                <a:latin typeface="+mn-lt"/>
                <a:ea typeface="ＭＳ Ｐゴシック" pitchFamily="34" charset="-128"/>
              </a:rPr>
              <a:t/>
            </a:r>
            <a:br>
              <a:rPr lang="en-US" sz="4000" b="0" dirty="0" smtClean="0">
                <a:solidFill>
                  <a:schemeClr val="tx1"/>
                </a:solidFill>
                <a:latin typeface="+mn-lt"/>
                <a:ea typeface="ＭＳ Ｐゴシック" pitchFamily="34" charset="-128"/>
              </a:rPr>
            </a:br>
            <a:r>
              <a:rPr lang="en-US" sz="4000" b="0" dirty="0" smtClean="0">
                <a:solidFill>
                  <a:schemeClr val="tx1"/>
                </a:solidFill>
                <a:latin typeface="+mn-lt"/>
                <a:ea typeface="ＭＳ Ｐゴシック" pitchFamily="34" charset="-128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6"/>
          <p:cNvSpPr txBox="1">
            <a:spLocks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971550" y="476250"/>
            <a:ext cx="67691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ZA" sz="3600" b="1" kern="0" dirty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Calibri" pitchFamily="34" charset="0"/>
              </a:rPr>
              <a:t>CORE BUSINESS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187450" y="477838"/>
            <a:ext cx="6769100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en-ZA" sz="3200" b="1" kern="0" dirty="0">
                <a:solidFill>
                  <a:schemeClr val="bg1"/>
                </a:solidFill>
                <a:latin typeface="Maiandra GD" pitchFamily="34" charset="0"/>
                <a:ea typeface="Batang" pitchFamily="18" charset="-127"/>
                <a:cs typeface="Calibri" pitchFamily="34" charset="0"/>
              </a:rPr>
              <a:t>TOP TEN RISKS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61938" y="857232"/>
          <a:ext cx="8424862" cy="5004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1170"/>
                <a:gridCol w="6543692"/>
              </a:tblGrid>
              <a:tr h="411470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Maiandra GD" pitchFamily="34" charset="0"/>
                          <a:ea typeface="Times New Roman"/>
                          <a:cs typeface="Calibri"/>
                        </a:rPr>
                        <a:t>PROGRESS AND KEY TIMELINES 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Maiandra GD" pitchFamily="34" charset="0"/>
                        <a:ea typeface="Times New Roman"/>
                        <a:cs typeface="Calibri"/>
                      </a:endParaRPr>
                    </a:p>
                  </a:txBody>
                  <a:tcPr marL="91442" marR="91442" marT="45715" marB="4571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7224">
                <a:tc>
                  <a:txBody>
                    <a:bodyPr/>
                    <a:lstStyle/>
                    <a:p>
                      <a:pPr>
                        <a:spcBef>
                          <a:spcPct val="20000"/>
                        </a:spcBef>
                        <a:buFont typeface="Arial" pitchFamily="34" charset="0"/>
                        <a:buNone/>
                      </a:pP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cs typeface="Arial" charset="0"/>
                        </a:rPr>
                        <a:t>19 March 2012</a:t>
                      </a:r>
                    </a:p>
                  </a:txBody>
                  <a:tcPr marL="91442" marR="91442" marT="45715" marB="45715"/>
                </a:tc>
                <a:tc>
                  <a:txBody>
                    <a:bodyPr/>
                    <a:lstStyle/>
                    <a:p>
                      <a:pPr>
                        <a:spcBef>
                          <a:spcPct val="20000"/>
                        </a:spcBef>
                        <a:buFont typeface="Arial" pitchFamily="34" charset="0"/>
                        <a:buNone/>
                      </a:pPr>
                      <a:r>
                        <a:rPr lang="en-US" sz="18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cs typeface="Arial" charset="0"/>
                        </a:rPr>
                        <a:t>Minister approved the establishment of nine CMAs in nine WMAs</a:t>
                      </a:r>
                    </a:p>
                  </a:txBody>
                  <a:tcPr marL="91442" marR="91442" marT="45715" marB="45715"/>
                </a:tc>
              </a:tr>
              <a:tr h="5715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cs typeface="Arial" charset="0"/>
                        </a:rPr>
                        <a:t>21 May 2012 </a:t>
                      </a:r>
                      <a:endParaRPr 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cs typeface="Arial" charset="0"/>
                        </a:rPr>
                        <a:t>Gazetting</a:t>
                      </a: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cs typeface="Arial" charset="0"/>
                        </a:rPr>
                        <a:t> of WMAs for public consultation approved. </a:t>
                      </a:r>
                      <a:endParaRPr 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</a:tr>
              <a:tr h="5715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June 2012</a:t>
                      </a:r>
                      <a:endParaRPr 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National Steering Committee established to oversee implementation (DWA, National Treasury, SALGA,CMAs, Civil Society.)</a:t>
                      </a:r>
                      <a:endParaRPr 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</a:tr>
              <a:tr h="714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cs typeface="Arial" charset="0"/>
                        </a:rPr>
                        <a:t>20 July 2012 </a:t>
                      </a:r>
                      <a:endParaRPr 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cs typeface="Arial" charset="0"/>
                        </a:rPr>
                        <a:t>Gazette published (No 35517</a:t>
                      </a:r>
                      <a:r>
                        <a:rPr lang="en-ZA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cs typeface="Arial" charset="0"/>
                        </a:rPr>
                        <a:t> ) on proposed WMA.</a:t>
                      </a:r>
                      <a:endParaRPr 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</a:tr>
              <a:tr h="714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31</a:t>
                      </a:r>
                      <a:r>
                        <a:rPr lang="en-US" sz="18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March 2013</a:t>
                      </a:r>
                      <a:endParaRPr 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Business Cases and Proposals for  </a:t>
                      </a:r>
                      <a:r>
                        <a:rPr kumimoji="0" lang="en-GB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Inkomati</a:t>
                      </a: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 - </a:t>
                      </a:r>
                      <a:r>
                        <a:rPr kumimoji="0" lang="en-GB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Usuthu</a:t>
                      </a: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 and </a:t>
                      </a:r>
                      <a:r>
                        <a:rPr kumimoji="0" lang="en-GB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Breede</a:t>
                      </a: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 </a:t>
                      </a:r>
                      <a:r>
                        <a:rPr kumimoji="0" lang="en-GB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Gouritz</a:t>
                      </a: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CMAs</a:t>
                      </a:r>
                      <a:r>
                        <a:rPr lang="en-US" sz="18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approved by Minister for </a:t>
                      </a:r>
                      <a:r>
                        <a:rPr lang="en-US" sz="1800" b="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gazetting</a:t>
                      </a:r>
                      <a:r>
                        <a:rPr lang="en-US" sz="18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 establishment notices for comment.</a:t>
                      </a: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</a:tr>
              <a:tr h="714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6"/>
          <p:cNvSpPr txBox="1">
            <a:spLocks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971550" y="476250"/>
            <a:ext cx="67691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ZA" sz="3600" b="1" kern="0" dirty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Calibri" pitchFamily="34" charset="0"/>
              </a:rPr>
              <a:t>CORE BUSINESS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187450" y="477838"/>
            <a:ext cx="6769100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en-ZA" sz="3200" b="1" kern="0" dirty="0">
                <a:solidFill>
                  <a:schemeClr val="bg1"/>
                </a:solidFill>
                <a:latin typeface="Maiandra GD" pitchFamily="34" charset="0"/>
                <a:ea typeface="Batang" pitchFamily="18" charset="-127"/>
                <a:cs typeface="Calibri" pitchFamily="34" charset="0"/>
              </a:rPr>
              <a:t>TOP TEN RISKS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61938" y="476250"/>
          <a:ext cx="8424862" cy="5480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1170"/>
                <a:gridCol w="6543692"/>
              </a:tblGrid>
              <a:tr h="415462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Maiandra GD" pitchFamily="34" charset="0"/>
                          <a:ea typeface="Times New Roman"/>
                          <a:cs typeface="Calibri"/>
                        </a:rPr>
                        <a:t>PROGRESS AND KEY TIMELINES 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Maiandra GD" pitchFamily="34" charset="0"/>
                        <a:ea typeface="Times New Roman"/>
                        <a:cs typeface="Calibri"/>
                      </a:endParaRPr>
                    </a:p>
                  </a:txBody>
                  <a:tcPr marL="91442" marR="91442" marT="45715" marB="4571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853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cs typeface="Arial" charset="0"/>
                        </a:rPr>
                        <a:t> June</a:t>
                      </a:r>
                      <a:r>
                        <a:rPr lang="en-US" sz="18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cs typeface="Arial" charset="0"/>
                        </a:rPr>
                        <a:t>  </a:t>
                      </a:r>
                      <a:r>
                        <a:rPr lang="en-US" sz="18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cs typeface="Arial" charset="0"/>
                        </a:rPr>
                        <a:t>2013</a:t>
                      </a:r>
                      <a:endParaRPr lang="en-US" sz="18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Business Cases for  Limpopo and  Pongola </a:t>
                      </a:r>
                      <a:r>
                        <a:rPr lang="en-US" sz="18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Umzimkhulu</a:t>
                      </a: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8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developed and prepared for Minister’s signature</a:t>
                      </a:r>
                      <a:r>
                        <a:rPr lang="en-US" sz="18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for </a:t>
                      </a:r>
                      <a:r>
                        <a:rPr lang="en-US" sz="1800" b="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gazetting</a:t>
                      </a:r>
                      <a:r>
                        <a:rPr lang="en-US" sz="18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 notices for comment for 60 days.</a:t>
                      </a: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</a:tr>
              <a:tr h="7106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August</a:t>
                      </a:r>
                      <a:r>
                        <a:rPr lang="en-US" sz="18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2013</a:t>
                      </a:r>
                      <a:endParaRPr lang="en-US" sz="18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Gazette notices  for the establishment of </a:t>
                      </a:r>
                      <a:r>
                        <a:rPr kumimoji="0" lang="en-GB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Inkomati</a:t>
                      </a: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 </a:t>
                      </a:r>
                      <a:r>
                        <a:rPr kumimoji="0" lang="en-GB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Usuthu</a:t>
                      </a: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 and </a:t>
                      </a:r>
                      <a:r>
                        <a:rPr kumimoji="0" lang="en-GB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Breede</a:t>
                      </a: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 Overber</a:t>
                      </a:r>
                      <a:r>
                        <a:rPr kumimoji="0" lang="en-GB" sz="18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g CMAS  published.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</a:tr>
              <a:tr h="710652">
                <a:tc>
                  <a:txBody>
                    <a:bodyPr/>
                    <a:lstStyle/>
                    <a:p>
                      <a:pPr>
                        <a:spcBef>
                          <a:spcPct val="20000"/>
                        </a:spcBef>
                        <a:buFont typeface="Arial" pitchFamily="34" charset="0"/>
                        <a:buNone/>
                      </a:pPr>
                      <a:r>
                        <a:rPr lang="en-US" sz="18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cs typeface="Arial" charset="0"/>
                        </a:rPr>
                        <a:t>September</a:t>
                      </a:r>
                      <a:r>
                        <a:rPr lang="en-US" sz="18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cs typeface="Arial" charset="0"/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cs typeface="Arial" charset="0"/>
                        </a:rPr>
                        <a:t>2013</a:t>
                      </a:r>
                    </a:p>
                  </a:txBody>
                  <a:tcPr marL="91442" marR="91442" marT="45715" marB="45715"/>
                </a:tc>
                <a:tc>
                  <a:txBody>
                    <a:bodyPr/>
                    <a:lstStyle/>
                    <a:p>
                      <a:pPr>
                        <a:spcBef>
                          <a:spcPct val="20000"/>
                        </a:spcBef>
                        <a:buFont typeface="Arial" pitchFamily="34" charset="0"/>
                        <a:buNone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Finalise the new process on appointing of the Board. Board appointments  for  </a:t>
                      </a:r>
                      <a:r>
                        <a:rPr kumimoji="0" lang="en-GB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Inkomati-Usuthu</a:t>
                      </a: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Limpopo, </a:t>
                      </a:r>
                      <a:r>
                        <a:rPr lang="en-US" sz="18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Umzimkhulu</a:t>
                      </a: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8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and </a:t>
                      </a:r>
                      <a:r>
                        <a:rPr kumimoji="0" lang="en-GB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Breede-Gouritz</a:t>
                      </a: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  CMAS will commence </a:t>
                      </a:r>
                      <a:endParaRPr lang="en-US" sz="18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cs typeface="Arial" charset="0"/>
                      </a:endParaRPr>
                    </a:p>
                  </a:txBody>
                  <a:tcPr marL="91442" marR="91442" marT="45715" marB="45715"/>
                </a:tc>
              </a:tr>
              <a:tr h="7213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March</a:t>
                      </a:r>
                      <a:r>
                        <a:rPr lang="en-US" sz="18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2014</a:t>
                      </a:r>
                      <a:endParaRPr lang="en-US" sz="18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cs typeface="Arial" charset="0"/>
                        </a:rPr>
                        <a:t>Business plans  submitted to Minister from  </a:t>
                      </a:r>
                      <a:r>
                        <a:rPr kumimoji="0" lang="en-GB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Inkomati-Usuthu</a:t>
                      </a: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 and </a:t>
                      </a:r>
                      <a:r>
                        <a:rPr kumimoji="0" lang="en-GB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Breede-Gouritz</a:t>
                      </a: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  CMAS</a:t>
                      </a:r>
                      <a:endParaRPr lang="en-US" sz="18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cs typeface="Arial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</a:tr>
              <a:tr h="7213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NAA\Pictures\water management areas 5 Sept 20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175" y="98425"/>
            <a:ext cx="8848725" cy="665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3538" y="98425"/>
            <a:ext cx="5762625" cy="7286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defRPr/>
            </a:pPr>
            <a:r>
              <a:rPr lang="en-ZA" sz="3600" b="1" dirty="0" smtClean="0"/>
              <a:t>Water Management Areas</a:t>
            </a:r>
            <a:endParaRPr lang="en-ZA" sz="3600" b="1" dirty="0"/>
          </a:p>
        </p:txBody>
      </p:sp>
      <p:sp>
        <p:nvSpPr>
          <p:cNvPr id="6" name="Rectangle 5"/>
          <p:cNvSpPr/>
          <p:nvPr/>
        </p:nvSpPr>
        <p:spPr>
          <a:xfrm>
            <a:off x="6126163" y="1001713"/>
            <a:ext cx="1090612" cy="28416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800" b="1" dirty="0">
                <a:solidFill>
                  <a:schemeClr val="tx1"/>
                </a:solidFill>
              </a:rPr>
              <a:t>Limpopo</a:t>
            </a:r>
          </a:p>
        </p:txBody>
      </p:sp>
      <p:sp>
        <p:nvSpPr>
          <p:cNvPr id="7" name="Rectangle 6"/>
          <p:cNvSpPr/>
          <p:nvPr/>
        </p:nvSpPr>
        <p:spPr>
          <a:xfrm>
            <a:off x="7673975" y="1133475"/>
            <a:ext cx="1090613" cy="28416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800" b="1" dirty="0">
                <a:solidFill>
                  <a:schemeClr val="tx1"/>
                </a:solidFill>
              </a:rPr>
              <a:t>Olifants</a:t>
            </a:r>
          </a:p>
        </p:txBody>
      </p:sp>
      <p:sp>
        <p:nvSpPr>
          <p:cNvPr id="8" name="Rectangle 7"/>
          <p:cNvSpPr/>
          <p:nvPr/>
        </p:nvSpPr>
        <p:spPr>
          <a:xfrm>
            <a:off x="4403725" y="2555875"/>
            <a:ext cx="1090613" cy="28416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800" b="1" dirty="0">
                <a:solidFill>
                  <a:schemeClr val="tx1"/>
                </a:solidFill>
              </a:rPr>
              <a:t>Vaal</a:t>
            </a:r>
          </a:p>
        </p:txBody>
      </p:sp>
      <p:sp>
        <p:nvSpPr>
          <p:cNvPr id="9" name="Rectangle 8"/>
          <p:cNvSpPr/>
          <p:nvPr/>
        </p:nvSpPr>
        <p:spPr>
          <a:xfrm>
            <a:off x="2914650" y="4065588"/>
            <a:ext cx="1090613" cy="28416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800" b="1" dirty="0">
                <a:solidFill>
                  <a:schemeClr val="tx1"/>
                </a:solidFill>
              </a:rPr>
              <a:t>Orange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3425" y="5222875"/>
            <a:ext cx="1458913" cy="28416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800" b="1" dirty="0">
                <a:solidFill>
                  <a:schemeClr val="tx1"/>
                </a:solidFill>
              </a:rPr>
              <a:t>Berg-Olifants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73975" y="4065588"/>
            <a:ext cx="1304925" cy="51752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800" b="1" dirty="0">
                <a:solidFill>
                  <a:schemeClr val="tx1"/>
                </a:solidFill>
              </a:rPr>
              <a:t>Pongola-</a:t>
            </a:r>
            <a:r>
              <a:rPr lang="en-ZA" sz="1800" b="1" dirty="0" err="1">
                <a:solidFill>
                  <a:schemeClr val="tx1"/>
                </a:solidFill>
              </a:rPr>
              <a:t>Mzimkulu</a:t>
            </a:r>
            <a:endParaRPr lang="en-ZA" sz="18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67463" y="5365750"/>
            <a:ext cx="1520825" cy="64928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800" b="1" dirty="0">
                <a:solidFill>
                  <a:schemeClr val="tx1"/>
                </a:solidFill>
              </a:rPr>
              <a:t>Mzimvubu-Tsitsikamma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94038" y="6367463"/>
            <a:ext cx="1709737" cy="28416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800" b="1" dirty="0">
                <a:solidFill>
                  <a:schemeClr val="tx1"/>
                </a:solidFill>
              </a:rPr>
              <a:t>Breede-Gouritz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888288" y="1724025"/>
            <a:ext cx="1255712" cy="58896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800" b="1" dirty="0">
                <a:solidFill>
                  <a:schemeClr val="tx1"/>
                </a:solidFill>
              </a:rPr>
              <a:t>Inkomati-</a:t>
            </a:r>
          </a:p>
          <a:p>
            <a:pPr algn="ctr">
              <a:defRPr/>
            </a:pPr>
            <a:r>
              <a:rPr lang="en-ZA" sz="1800" b="1" dirty="0">
                <a:solidFill>
                  <a:schemeClr val="tx1"/>
                </a:solidFill>
              </a:rPr>
              <a:t>Usuthu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5"/>
          <p:cNvSpPr>
            <a:spLocks noChangeAspect="1" noChangeArrowheads="1" noTextEdit="1"/>
          </p:cNvSpPr>
          <p:nvPr/>
        </p:nvSpPr>
        <p:spPr bwMode="auto">
          <a:xfrm>
            <a:off x="2857500" y="1589088"/>
            <a:ext cx="6767513" cy="213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5" name="Freeform 7"/>
          <p:cNvSpPr>
            <a:spLocks/>
          </p:cNvSpPr>
          <p:nvPr/>
        </p:nvSpPr>
        <p:spPr bwMode="auto">
          <a:xfrm>
            <a:off x="415925" y="1190625"/>
            <a:ext cx="8680450" cy="595313"/>
          </a:xfrm>
          <a:custGeom>
            <a:avLst/>
            <a:gdLst>
              <a:gd name="T0" fmla="*/ 2147483647 w 5708"/>
              <a:gd name="T1" fmla="*/ 0 h 764"/>
              <a:gd name="T2" fmla="*/ 0 w 5708"/>
              <a:gd name="T3" fmla="*/ 0 h 764"/>
              <a:gd name="T4" fmla="*/ 0 w 5708"/>
              <a:gd name="T5" fmla="*/ 2147483647 h 764"/>
              <a:gd name="T6" fmla="*/ 2147483647 w 5708"/>
              <a:gd name="T7" fmla="*/ 2147483647 h 764"/>
              <a:gd name="T8" fmla="*/ 2147483647 w 5708"/>
              <a:gd name="T9" fmla="*/ 2147483647 h 764"/>
              <a:gd name="T10" fmla="*/ 2147483647 w 5708"/>
              <a:gd name="T11" fmla="*/ 0 h 7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08"/>
              <a:gd name="T19" fmla="*/ 0 h 764"/>
              <a:gd name="T20" fmla="*/ 5708 w 5708"/>
              <a:gd name="T21" fmla="*/ 764 h 7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08" h="764">
                <a:moveTo>
                  <a:pt x="5325" y="0"/>
                </a:moveTo>
                <a:lnTo>
                  <a:pt x="0" y="0"/>
                </a:lnTo>
                <a:lnTo>
                  <a:pt x="0" y="764"/>
                </a:lnTo>
                <a:lnTo>
                  <a:pt x="5325" y="764"/>
                </a:lnTo>
                <a:lnTo>
                  <a:pt x="5708" y="382"/>
                </a:lnTo>
                <a:lnTo>
                  <a:pt x="5325" y="0"/>
                </a:lnTo>
                <a:close/>
              </a:path>
            </a:pathLst>
          </a:custGeom>
          <a:solidFill>
            <a:srgbClr val="00277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1798638" y="1450975"/>
            <a:ext cx="1654175" cy="404813"/>
          </a:xfrm>
          <a:custGeom>
            <a:avLst/>
            <a:gdLst>
              <a:gd name="T0" fmla="*/ 1135 w 1135"/>
              <a:gd name="T1" fmla="*/ 0 h 465"/>
              <a:gd name="T2" fmla="*/ 0 w 1135"/>
              <a:gd name="T3" fmla="*/ 0 h 465"/>
              <a:gd name="T4" fmla="*/ 0 w 1135"/>
              <a:gd name="T5" fmla="*/ 465 h 465"/>
              <a:gd name="T6" fmla="*/ 1135 w 1135"/>
              <a:gd name="T7" fmla="*/ 465 h 465"/>
              <a:gd name="T8" fmla="*/ 1135 w 1135"/>
              <a:gd name="T9" fmla="*/ 232 h 465"/>
              <a:gd name="T10" fmla="*/ 1135 w 1135"/>
              <a:gd name="T11" fmla="*/ 0 h 46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35"/>
              <a:gd name="T19" fmla="*/ 0 h 465"/>
              <a:gd name="T20" fmla="*/ 1135 w 1135"/>
              <a:gd name="T21" fmla="*/ 465 h 46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35" h="465">
                <a:moveTo>
                  <a:pt x="1135" y="0"/>
                </a:moveTo>
                <a:lnTo>
                  <a:pt x="0" y="0"/>
                </a:lnTo>
                <a:lnTo>
                  <a:pt x="0" y="465"/>
                </a:lnTo>
                <a:lnTo>
                  <a:pt x="1135" y="465"/>
                </a:lnTo>
                <a:lnTo>
                  <a:pt x="1135" y="232"/>
                </a:lnTo>
                <a:lnTo>
                  <a:pt x="1135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ZA" sz="1100" b="1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1785938" y="1441450"/>
            <a:ext cx="1312862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Arial" charset="0"/>
              </a:rPr>
              <a:t>Establishment Phase</a:t>
            </a:r>
          </a:p>
        </p:txBody>
      </p:sp>
      <p:sp>
        <p:nvSpPr>
          <p:cNvPr id="10" name="Freeform 15"/>
          <p:cNvSpPr>
            <a:spLocks/>
          </p:cNvSpPr>
          <p:nvPr/>
        </p:nvSpPr>
        <p:spPr bwMode="auto">
          <a:xfrm>
            <a:off x="3500438" y="1428750"/>
            <a:ext cx="4071937" cy="404813"/>
          </a:xfrm>
          <a:custGeom>
            <a:avLst/>
            <a:gdLst>
              <a:gd name="T0" fmla="*/ 1136 w 1136"/>
              <a:gd name="T1" fmla="*/ 0 h 465"/>
              <a:gd name="T2" fmla="*/ 0 w 1136"/>
              <a:gd name="T3" fmla="*/ 0 h 465"/>
              <a:gd name="T4" fmla="*/ 0 w 1136"/>
              <a:gd name="T5" fmla="*/ 465 h 465"/>
              <a:gd name="T6" fmla="*/ 1136 w 1136"/>
              <a:gd name="T7" fmla="*/ 465 h 465"/>
              <a:gd name="T8" fmla="*/ 1136 w 1136"/>
              <a:gd name="T9" fmla="*/ 232 h 465"/>
              <a:gd name="T10" fmla="*/ 1136 w 1136"/>
              <a:gd name="T11" fmla="*/ 0 h 46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36"/>
              <a:gd name="T19" fmla="*/ 0 h 465"/>
              <a:gd name="T20" fmla="*/ 1136 w 1136"/>
              <a:gd name="T21" fmla="*/ 465 h 46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36" h="465">
                <a:moveTo>
                  <a:pt x="1136" y="0"/>
                </a:moveTo>
                <a:lnTo>
                  <a:pt x="0" y="0"/>
                </a:lnTo>
                <a:lnTo>
                  <a:pt x="0" y="465"/>
                </a:lnTo>
                <a:lnTo>
                  <a:pt x="1136" y="465"/>
                </a:lnTo>
                <a:lnTo>
                  <a:pt x="1136" y="232"/>
                </a:lnTo>
                <a:lnTo>
                  <a:pt x="1136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ZA" sz="1400" b="1" dirty="0"/>
              <a:t>Operation Phase </a:t>
            </a:r>
          </a:p>
        </p:txBody>
      </p:sp>
      <p:sp>
        <p:nvSpPr>
          <p:cNvPr id="23559" name="Rectangle 27"/>
          <p:cNvSpPr>
            <a:spLocks noChangeArrowheads="1"/>
          </p:cNvSpPr>
          <p:nvPr/>
        </p:nvSpPr>
        <p:spPr bwMode="auto">
          <a:xfrm>
            <a:off x="7169150" y="1630363"/>
            <a:ext cx="12858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FFFFFF"/>
                </a:solidFill>
                <a:latin typeface="Verdana" pitchFamily="34" charset="0"/>
              </a:rPr>
              <a:t> </a:t>
            </a:r>
            <a:endParaRPr lang="en-US" sz="1100" b="1"/>
          </a:p>
        </p:txBody>
      </p:sp>
      <p:sp>
        <p:nvSpPr>
          <p:cNvPr id="13" name="Rectangle 29"/>
          <p:cNvSpPr>
            <a:spLocks noChangeArrowheads="1"/>
          </p:cNvSpPr>
          <p:nvPr/>
        </p:nvSpPr>
        <p:spPr bwMode="auto">
          <a:xfrm>
            <a:off x="2492375" y="1176338"/>
            <a:ext cx="42973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FFFF"/>
                </a:solidFill>
                <a:latin typeface="Arial" charset="0"/>
                <a:cs typeface="Arial" charset="0"/>
              </a:rPr>
              <a:t>CMA IMPLEMENTATION PLAN </a:t>
            </a:r>
            <a:r>
              <a:rPr lang="en-US" sz="1400" b="1" dirty="0">
                <a:solidFill>
                  <a:srgbClr val="FFFFFF"/>
                </a:solidFill>
                <a:latin typeface="+mn-lt"/>
                <a:cs typeface="Arial" charset="0"/>
              </a:rPr>
              <a:t> </a:t>
            </a:r>
            <a:endParaRPr lang="en-US" sz="1400" dirty="0">
              <a:latin typeface="+mn-lt"/>
              <a:cs typeface="Arial" charset="0"/>
            </a:endParaRPr>
          </a:p>
        </p:txBody>
      </p:sp>
      <p:sp>
        <p:nvSpPr>
          <p:cNvPr id="14" name="Freeform 54"/>
          <p:cNvSpPr>
            <a:spLocks/>
          </p:cNvSpPr>
          <p:nvPr/>
        </p:nvSpPr>
        <p:spPr bwMode="auto">
          <a:xfrm>
            <a:off x="446088" y="1443038"/>
            <a:ext cx="1339850" cy="404812"/>
          </a:xfrm>
          <a:custGeom>
            <a:avLst/>
            <a:gdLst>
              <a:gd name="T0" fmla="*/ 1133 w 1133"/>
              <a:gd name="T1" fmla="*/ 0 h 465"/>
              <a:gd name="T2" fmla="*/ 0 w 1133"/>
              <a:gd name="T3" fmla="*/ 0 h 465"/>
              <a:gd name="T4" fmla="*/ 0 w 1133"/>
              <a:gd name="T5" fmla="*/ 465 h 465"/>
              <a:gd name="T6" fmla="*/ 1133 w 1133"/>
              <a:gd name="T7" fmla="*/ 465 h 465"/>
              <a:gd name="T8" fmla="*/ 1133 w 1133"/>
              <a:gd name="T9" fmla="*/ 232 h 465"/>
              <a:gd name="T10" fmla="*/ 1133 w 1133"/>
              <a:gd name="T11" fmla="*/ 0 h 46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33"/>
              <a:gd name="T19" fmla="*/ 0 h 465"/>
              <a:gd name="T20" fmla="*/ 1133 w 1133"/>
              <a:gd name="T21" fmla="*/ 465 h 46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33" h="465">
                <a:moveTo>
                  <a:pt x="1133" y="0"/>
                </a:moveTo>
                <a:lnTo>
                  <a:pt x="0" y="0"/>
                </a:lnTo>
                <a:lnTo>
                  <a:pt x="0" y="465"/>
                </a:lnTo>
                <a:lnTo>
                  <a:pt x="1133" y="465"/>
                </a:lnTo>
                <a:lnTo>
                  <a:pt x="1133" y="232"/>
                </a:lnTo>
                <a:lnTo>
                  <a:pt x="1133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ZA" sz="1400" b="1" dirty="0"/>
              <a:t>Preparatory Phase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6863" y="946150"/>
            <a:ext cx="242888" cy="1587"/>
          </a:xfrm>
          <a:prstGeom prst="line">
            <a:avLst/>
          </a:prstGeom>
          <a:ln>
            <a:solidFill>
              <a:srgbClr val="00A1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8547100" y="908050"/>
            <a:ext cx="242888" cy="1588"/>
          </a:xfrm>
          <a:prstGeom prst="line">
            <a:avLst/>
          </a:prstGeom>
          <a:ln>
            <a:solidFill>
              <a:srgbClr val="00A1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4" name="TextBox 93"/>
          <p:cNvSpPr txBox="1">
            <a:spLocks noChangeArrowheads="1"/>
          </p:cNvSpPr>
          <p:nvPr/>
        </p:nvSpPr>
        <p:spPr bwMode="auto">
          <a:xfrm>
            <a:off x="428625" y="942975"/>
            <a:ext cx="15001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ZA" sz="1400" b="1" dirty="0">
                <a:solidFill>
                  <a:srgbClr val="000000"/>
                </a:solidFill>
                <a:ea typeface="ＭＳ Ｐゴシック" pitchFamily="34" charset="-128"/>
              </a:rPr>
              <a:t>Aug12-July 13</a:t>
            </a:r>
          </a:p>
        </p:txBody>
      </p:sp>
      <p:sp>
        <p:nvSpPr>
          <p:cNvPr id="22" name="Freeform 56"/>
          <p:cNvSpPr>
            <a:spLocks/>
          </p:cNvSpPr>
          <p:nvPr/>
        </p:nvSpPr>
        <p:spPr bwMode="auto">
          <a:xfrm>
            <a:off x="7642225" y="1428750"/>
            <a:ext cx="969963" cy="444500"/>
          </a:xfrm>
          <a:custGeom>
            <a:avLst/>
            <a:gdLst>
              <a:gd name="T0" fmla="*/ 1133 w 1133"/>
              <a:gd name="T1" fmla="*/ 0 h 465"/>
              <a:gd name="T2" fmla="*/ 0 w 1133"/>
              <a:gd name="T3" fmla="*/ 0 h 465"/>
              <a:gd name="T4" fmla="*/ 0 w 1133"/>
              <a:gd name="T5" fmla="*/ 465 h 465"/>
              <a:gd name="T6" fmla="*/ 1133 w 1133"/>
              <a:gd name="T7" fmla="*/ 465 h 465"/>
              <a:gd name="T8" fmla="*/ 1133 w 1133"/>
              <a:gd name="T9" fmla="*/ 233 h 465"/>
              <a:gd name="T10" fmla="*/ 1133 w 1133"/>
              <a:gd name="T11" fmla="*/ 0 h 46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33"/>
              <a:gd name="T19" fmla="*/ 0 h 465"/>
              <a:gd name="T20" fmla="*/ 1133 w 1133"/>
              <a:gd name="T21" fmla="*/ 465 h 46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33" h="465">
                <a:moveTo>
                  <a:pt x="1133" y="0"/>
                </a:moveTo>
                <a:lnTo>
                  <a:pt x="0" y="0"/>
                </a:lnTo>
                <a:lnTo>
                  <a:pt x="0" y="465"/>
                </a:lnTo>
                <a:lnTo>
                  <a:pt x="1133" y="465"/>
                </a:lnTo>
                <a:lnTo>
                  <a:pt x="1133" y="233"/>
                </a:lnTo>
                <a:lnTo>
                  <a:pt x="1133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ZA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Sustain &amp; Improve</a:t>
            </a:r>
          </a:p>
        </p:txBody>
      </p:sp>
      <p:sp>
        <p:nvSpPr>
          <p:cNvPr id="23566" name="TextBox 95"/>
          <p:cNvSpPr txBox="1">
            <a:spLocks noChangeArrowheads="1"/>
          </p:cNvSpPr>
          <p:nvPr/>
        </p:nvSpPr>
        <p:spPr bwMode="auto">
          <a:xfrm>
            <a:off x="3500438" y="931863"/>
            <a:ext cx="50752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ZA" sz="1200" b="1">
                <a:solidFill>
                  <a:srgbClr val="000000"/>
                </a:solidFill>
                <a:ea typeface="ＭＳ Ｐゴシック" pitchFamily="34" charset="-128"/>
              </a:rPr>
              <a:t>Aug 14-July 15 and beyond </a:t>
            </a:r>
          </a:p>
        </p:txBody>
      </p:sp>
      <p:sp>
        <p:nvSpPr>
          <p:cNvPr id="24" name="Pentagon 23"/>
          <p:cNvSpPr/>
          <p:nvPr/>
        </p:nvSpPr>
        <p:spPr>
          <a:xfrm>
            <a:off x="428596" y="1928803"/>
            <a:ext cx="1364273" cy="285752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Gazetting of WMAs</a:t>
            </a:r>
          </a:p>
        </p:txBody>
      </p:sp>
      <p:sp>
        <p:nvSpPr>
          <p:cNvPr id="26" name="Pentagon 25"/>
          <p:cNvSpPr/>
          <p:nvPr/>
        </p:nvSpPr>
        <p:spPr>
          <a:xfrm>
            <a:off x="1928794" y="4357694"/>
            <a:ext cx="1661746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Appointment of Chief Executive</a:t>
            </a:r>
          </a:p>
        </p:txBody>
      </p:sp>
      <p:cxnSp>
        <p:nvCxnSpPr>
          <p:cNvPr id="29" name="Straight Connector 28"/>
          <p:cNvCxnSpPr/>
          <p:nvPr/>
        </p:nvCxnSpPr>
        <p:spPr>
          <a:xfrm rot="5400000">
            <a:off x="178594" y="3679032"/>
            <a:ext cx="3214687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1971675" y="3457575"/>
            <a:ext cx="2949575" cy="3492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4225131" y="3653632"/>
            <a:ext cx="2549525" cy="142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6322219" y="3647282"/>
            <a:ext cx="2562225" cy="1428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7" name="Rectangle 140"/>
          <p:cNvSpPr>
            <a:spLocks noChangeArrowheads="1"/>
          </p:cNvSpPr>
          <p:nvPr/>
        </p:nvSpPr>
        <p:spPr bwMode="auto">
          <a:xfrm rot="10800000">
            <a:off x="11113" y="5357813"/>
            <a:ext cx="374650" cy="1281112"/>
          </a:xfrm>
          <a:prstGeom prst="rect">
            <a:avLst/>
          </a:prstGeom>
          <a:noFill/>
          <a:ln w="9525">
            <a:solidFill>
              <a:srgbClr val="00A1DE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en-GB" sz="1400" b="1"/>
              <a:t>Time Frames </a:t>
            </a:r>
          </a:p>
        </p:txBody>
      </p:sp>
      <p:sp>
        <p:nvSpPr>
          <p:cNvPr id="40" name="Rectangle 140"/>
          <p:cNvSpPr>
            <a:spLocks noChangeArrowheads="1"/>
          </p:cNvSpPr>
          <p:nvPr/>
        </p:nvSpPr>
        <p:spPr bwMode="auto">
          <a:xfrm rot="10800000">
            <a:off x="12700" y="2076450"/>
            <a:ext cx="373063" cy="2935288"/>
          </a:xfrm>
          <a:prstGeom prst="rect">
            <a:avLst/>
          </a:prstGeom>
          <a:noFill/>
          <a:ln w="9525">
            <a:solidFill>
              <a:srgbClr val="00A1DE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defRPr/>
            </a:pPr>
            <a:r>
              <a:rPr lang="en-GB" sz="1050" b="1" dirty="0">
                <a:latin typeface="Arial" charset="0"/>
                <a:cs typeface="Arial" charset="0"/>
              </a:rPr>
              <a:t>Project Phases</a:t>
            </a:r>
          </a:p>
          <a:p>
            <a:pPr algn="ctr">
              <a:defRPr/>
            </a:pPr>
            <a:r>
              <a:rPr lang="en-GB" sz="1050" b="1" dirty="0">
                <a:latin typeface="Arial" charset="0"/>
                <a:cs typeface="Arial" charset="0"/>
              </a:rPr>
              <a:t>Cross Cutting Activities</a:t>
            </a:r>
          </a:p>
        </p:txBody>
      </p:sp>
      <p:sp>
        <p:nvSpPr>
          <p:cNvPr id="41" name="Rectangle 140"/>
          <p:cNvSpPr>
            <a:spLocks noChangeArrowheads="1"/>
          </p:cNvSpPr>
          <p:nvPr/>
        </p:nvSpPr>
        <p:spPr bwMode="auto">
          <a:xfrm rot="10800000">
            <a:off x="12700" y="1216025"/>
            <a:ext cx="373063" cy="811213"/>
          </a:xfrm>
          <a:prstGeom prst="rect">
            <a:avLst/>
          </a:prstGeom>
          <a:noFill/>
          <a:ln w="9525">
            <a:solidFill>
              <a:srgbClr val="00A1DE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defRPr/>
            </a:pPr>
            <a:r>
              <a:rPr lang="en-GB" sz="1050" b="1" dirty="0">
                <a:latin typeface="Arial" charset="0"/>
                <a:cs typeface="Arial" charset="0"/>
              </a:rPr>
              <a:t>Approach</a:t>
            </a:r>
          </a:p>
        </p:txBody>
      </p:sp>
      <p:sp>
        <p:nvSpPr>
          <p:cNvPr id="43" name="Pentagon 42"/>
          <p:cNvSpPr/>
          <p:nvPr/>
        </p:nvSpPr>
        <p:spPr>
          <a:xfrm>
            <a:off x="1857356" y="5643578"/>
            <a:ext cx="6072230" cy="357190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 sz="11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>
              <a:defRPr/>
            </a:pPr>
            <a:endParaRPr lang="en-ZA" sz="11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r>
              <a:rPr lang="en-ZA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PHASE 2 : </a:t>
            </a:r>
            <a:r>
              <a:rPr lang="en-GB" sz="1400" dirty="0">
                <a:latin typeface="Calibri" pitchFamily="34" charset="0"/>
              </a:rPr>
              <a:t>Berg-</a:t>
            </a:r>
            <a:r>
              <a:rPr lang="en-GB" sz="1400" dirty="0" err="1">
                <a:latin typeface="Calibri" pitchFamily="34" charset="0"/>
              </a:rPr>
              <a:t>Olifants</a:t>
            </a:r>
            <a:r>
              <a:rPr lang="en-GB" sz="1400" dirty="0">
                <a:latin typeface="Calibri" pitchFamily="34" charset="0"/>
              </a:rPr>
              <a:t>-</a:t>
            </a:r>
            <a:r>
              <a:rPr lang="en-GB" sz="1400" dirty="0" err="1">
                <a:latin typeface="Calibri" pitchFamily="34" charset="0"/>
              </a:rPr>
              <a:t>Doorn</a:t>
            </a:r>
            <a:r>
              <a:rPr lang="en-GB" sz="1400" dirty="0">
                <a:latin typeface="Calibri" pitchFamily="34" charset="0"/>
              </a:rPr>
              <a:t> , Vaal , </a:t>
            </a:r>
            <a:r>
              <a:rPr lang="en-GB" sz="1400" dirty="0" err="1">
                <a:latin typeface="Calibri" pitchFamily="34" charset="0"/>
              </a:rPr>
              <a:t>Olifants</a:t>
            </a:r>
            <a:r>
              <a:rPr lang="en-GB" sz="1400" dirty="0">
                <a:latin typeface="Calibri" pitchFamily="34" charset="0"/>
              </a:rPr>
              <a:t> and Limpopo </a:t>
            </a:r>
            <a:endParaRPr lang="en-ZA" sz="1400" b="1" dirty="0">
              <a:latin typeface="Calibri" pitchFamily="34" charset="0"/>
            </a:endParaRPr>
          </a:p>
          <a:p>
            <a:pPr>
              <a:defRPr/>
            </a:pPr>
            <a:endParaRPr lang="en-ZA" sz="11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3583" name="Line 4"/>
          <p:cNvSpPr>
            <a:spLocks noChangeShapeType="1"/>
          </p:cNvSpPr>
          <p:nvPr/>
        </p:nvSpPr>
        <p:spPr bwMode="auto">
          <a:xfrm>
            <a:off x="684213" y="928688"/>
            <a:ext cx="8459787" cy="0"/>
          </a:xfrm>
          <a:prstGeom prst="line">
            <a:avLst/>
          </a:prstGeom>
          <a:noFill/>
          <a:ln w="9525">
            <a:solidFill>
              <a:srgbClr val="00A1DE"/>
            </a:solidFill>
            <a:round/>
            <a:headEnd/>
            <a:tailEnd/>
          </a:ln>
        </p:spPr>
        <p:txBody>
          <a:bodyPr wrap="none" lIns="36000" tIns="36000" rIns="36000" bIns="36000" anchor="ctr"/>
          <a:lstStyle/>
          <a:p>
            <a:endParaRPr lang="en-US"/>
          </a:p>
        </p:txBody>
      </p:sp>
      <p:sp>
        <p:nvSpPr>
          <p:cNvPr id="23584" name="TextBox 93"/>
          <p:cNvSpPr txBox="1">
            <a:spLocks noChangeArrowheads="1"/>
          </p:cNvSpPr>
          <p:nvPr/>
        </p:nvSpPr>
        <p:spPr bwMode="auto">
          <a:xfrm>
            <a:off x="1819275" y="2044700"/>
            <a:ext cx="774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 sz="1200" b="1">
                <a:solidFill>
                  <a:schemeClr val="bg1"/>
                </a:solidFill>
                <a:ea typeface="ＭＳ Ｐゴシック" pitchFamily="34" charset="-128"/>
              </a:rPr>
              <a:t>1 Month</a:t>
            </a:r>
          </a:p>
        </p:txBody>
      </p:sp>
      <p:sp>
        <p:nvSpPr>
          <p:cNvPr id="23585" name="TextBox 93"/>
          <p:cNvSpPr txBox="1">
            <a:spLocks noChangeArrowheads="1"/>
          </p:cNvSpPr>
          <p:nvPr/>
        </p:nvSpPr>
        <p:spPr bwMode="auto">
          <a:xfrm>
            <a:off x="3575050" y="2527300"/>
            <a:ext cx="8588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 sz="1200" b="1">
                <a:solidFill>
                  <a:schemeClr val="bg1"/>
                </a:solidFill>
                <a:ea typeface="ＭＳ Ｐゴシック" pitchFamily="34" charset="-128"/>
              </a:rPr>
              <a:t>2 Months</a:t>
            </a:r>
          </a:p>
        </p:txBody>
      </p:sp>
      <p:sp>
        <p:nvSpPr>
          <p:cNvPr id="23586" name="TextBox 93"/>
          <p:cNvSpPr txBox="1">
            <a:spLocks noChangeArrowheads="1"/>
          </p:cNvSpPr>
          <p:nvPr/>
        </p:nvSpPr>
        <p:spPr bwMode="auto">
          <a:xfrm>
            <a:off x="7537450" y="3962400"/>
            <a:ext cx="774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 sz="1200" b="1">
                <a:solidFill>
                  <a:schemeClr val="bg1"/>
                </a:solidFill>
                <a:ea typeface="ＭＳ Ｐゴシック" pitchFamily="34" charset="-128"/>
              </a:rPr>
              <a:t>1 Month</a:t>
            </a:r>
          </a:p>
        </p:txBody>
      </p:sp>
      <p:sp>
        <p:nvSpPr>
          <p:cNvPr id="46" name="Pentagon 45"/>
          <p:cNvSpPr/>
          <p:nvPr/>
        </p:nvSpPr>
        <p:spPr>
          <a:xfrm>
            <a:off x="428596" y="5286388"/>
            <a:ext cx="5643602" cy="357190"/>
          </a:xfrm>
          <a:prstGeom prst="homePlate">
            <a:avLst/>
          </a:prstGeom>
          <a:solidFill>
            <a:schemeClr val="bg2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5725" algn="l"/>
              </a:tabLst>
              <a:defRPr/>
            </a:pPr>
            <a:endParaRPr lang="en-GB" sz="1400" dirty="0"/>
          </a:p>
          <a:p>
            <a:pPr>
              <a:tabLst>
                <a:tab pos="85725" algn="l"/>
              </a:tabLst>
              <a:defRPr/>
            </a:pPr>
            <a:r>
              <a:rPr lang="en-GB" sz="1400" dirty="0"/>
              <a:t>PHASE 1 : </a:t>
            </a:r>
            <a:r>
              <a:rPr lang="en-GB" sz="1400" dirty="0" err="1"/>
              <a:t>Breede-Gouritz</a:t>
            </a:r>
            <a:r>
              <a:rPr lang="en-GB" sz="1400" dirty="0"/>
              <a:t>, </a:t>
            </a:r>
            <a:r>
              <a:rPr lang="en-GB" sz="1400" dirty="0" err="1"/>
              <a:t>Inkomati-Usuthu</a:t>
            </a:r>
            <a:r>
              <a:rPr lang="en-GB" sz="1400" dirty="0"/>
              <a:t> and Pongola </a:t>
            </a:r>
            <a:r>
              <a:rPr lang="en-GB" sz="1400" dirty="0" err="1"/>
              <a:t>Mzimkhulu</a:t>
            </a:r>
            <a:endParaRPr lang="en-GB" sz="1400" dirty="0"/>
          </a:p>
          <a:p>
            <a:pPr>
              <a:tabLst>
                <a:tab pos="85725" algn="l"/>
              </a:tabLst>
              <a:defRPr/>
            </a:pPr>
            <a:endParaRPr lang="en-ZA" sz="14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Pentagon 46"/>
          <p:cNvSpPr/>
          <p:nvPr/>
        </p:nvSpPr>
        <p:spPr>
          <a:xfrm>
            <a:off x="3357554" y="6072206"/>
            <a:ext cx="5786446" cy="338137"/>
          </a:xfrm>
          <a:prstGeom prst="homePlate">
            <a:avLst/>
          </a:prstGeom>
          <a:solidFill>
            <a:schemeClr val="tx2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400" dirty="0">
                <a:latin typeface="Calibri" pitchFamily="34" charset="0"/>
              </a:rPr>
              <a:t>PHASE 3 : Orange, </a:t>
            </a:r>
            <a:r>
              <a:rPr lang="en-GB" sz="1400" dirty="0" err="1">
                <a:latin typeface="Calibri" pitchFamily="34" charset="0"/>
              </a:rPr>
              <a:t>Mzimvubu-Keiskamma</a:t>
            </a:r>
            <a:endParaRPr lang="en-ZA" sz="14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Pentagon 26"/>
          <p:cNvSpPr/>
          <p:nvPr/>
        </p:nvSpPr>
        <p:spPr>
          <a:xfrm>
            <a:off x="3500430" y="1928802"/>
            <a:ext cx="4929221" cy="407988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Implementation of Initial Functions </a:t>
            </a:r>
          </a:p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Delegation of functions </a:t>
            </a:r>
          </a:p>
        </p:txBody>
      </p:sp>
      <p:sp>
        <p:nvSpPr>
          <p:cNvPr id="28" name="Pentagon 27"/>
          <p:cNvSpPr/>
          <p:nvPr/>
        </p:nvSpPr>
        <p:spPr>
          <a:xfrm>
            <a:off x="3643306" y="2428868"/>
            <a:ext cx="1805354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Office Accommodation</a:t>
            </a:r>
          </a:p>
        </p:txBody>
      </p:sp>
      <p:sp>
        <p:nvSpPr>
          <p:cNvPr id="23599" name="TextBox 93"/>
          <p:cNvSpPr txBox="1">
            <a:spLocks noChangeArrowheads="1"/>
          </p:cNvSpPr>
          <p:nvPr/>
        </p:nvSpPr>
        <p:spPr bwMode="auto">
          <a:xfrm>
            <a:off x="6699250" y="2971800"/>
            <a:ext cx="8588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 sz="1200" b="1">
                <a:solidFill>
                  <a:schemeClr val="bg1"/>
                </a:solidFill>
                <a:ea typeface="ＭＳ Ｐゴシック" pitchFamily="34" charset="-128"/>
              </a:rPr>
              <a:t>8 Months</a:t>
            </a:r>
          </a:p>
        </p:txBody>
      </p:sp>
      <p:sp>
        <p:nvSpPr>
          <p:cNvPr id="23600" name="TextBox 1"/>
          <p:cNvSpPr txBox="1">
            <a:spLocks noChangeArrowheads="1"/>
          </p:cNvSpPr>
          <p:nvPr/>
        </p:nvSpPr>
        <p:spPr bwMode="auto">
          <a:xfrm>
            <a:off x="323850" y="357188"/>
            <a:ext cx="82089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t>HIGH LEVEL PROJECT PLAN FRAMEWORK</a:t>
            </a:r>
          </a:p>
        </p:txBody>
      </p:sp>
      <p:sp>
        <p:nvSpPr>
          <p:cNvPr id="48" name="Pentagon 47"/>
          <p:cNvSpPr/>
          <p:nvPr/>
        </p:nvSpPr>
        <p:spPr>
          <a:xfrm>
            <a:off x="428596" y="2285992"/>
            <a:ext cx="1364273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Finalising Business Cases</a:t>
            </a:r>
          </a:p>
        </p:txBody>
      </p:sp>
      <p:sp>
        <p:nvSpPr>
          <p:cNvPr id="49" name="Pentagon 48"/>
          <p:cNvSpPr/>
          <p:nvPr/>
        </p:nvSpPr>
        <p:spPr>
          <a:xfrm>
            <a:off x="2000232" y="2214554"/>
            <a:ext cx="1364273" cy="642942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Approval of Business Cases by NT and listing under PFMA</a:t>
            </a:r>
          </a:p>
        </p:txBody>
      </p:sp>
      <p:sp>
        <p:nvSpPr>
          <p:cNvPr id="50" name="Pentagon 49"/>
          <p:cNvSpPr/>
          <p:nvPr/>
        </p:nvSpPr>
        <p:spPr>
          <a:xfrm>
            <a:off x="1928794" y="3000372"/>
            <a:ext cx="1507149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Gazetting of  CMAs</a:t>
            </a:r>
          </a:p>
        </p:txBody>
      </p:sp>
      <p:sp>
        <p:nvSpPr>
          <p:cNvPr id="51" name="Pentagon 50"/>
          <p:cNvSpPr/>
          <p:nvPr/>
        </p:nvSpPr>
        <p:spPr>
          <a:xfrm>
            <a:off x="1928794" y="3571876"/>
            <a:ext cx="1500198" cy="500066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Appointment of Governing Board </a:t>
            </a:r>
          </a:p>
        </p:txBody>
      </p:sp>
      <p:sp>
        <p:nvSpPr>
          <p:cNvPr id="52" name="Pentagon 51"/>
          <p:cNvSpPr/>
          <p:nvPr/>
        </p:nvSpPr>
        <p:spPr>
          <a:xfrm>
            <a:off x="428596" y="2786058"/>
            <a:ext cx="1435711" cy="571504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Setting up of National Steering Committee</a:t>
            </a:r>
          </a:p>
        </p:txBody>
      </p:sp>
      <p:sp>
        <p:nvSpPr>
          <p:cNvPr id="54" name="Pentagon 53"/>
          <p:cNvSpPr/>
          <p:nvPr/>
        </p:nvSpPr>
        <p:spPr>
          <a:xfrm>
            <a:off x="428596" y="3571876"/>
            <a:ext cx="1435711" cy="642942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Setting up of </a:t>
            </a:r>
            <a:r>
              <a:rPr lang="en-ZA" sz="11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Regional Steering Committees</a:t>
            </a:r>
            <a:endParaRPr lang="en-ZA" sz="11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5" name="Pentagon 54"/>
          <p:cNvSpPr/>
          <p:nvPr/>
        </p:nvSpPr>
        <p:spPr>
          <a:xfrm>
            <a:off x="428596" y="4857760"/>
            <a:ext cx="1435711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Budget secured MTEF </a:t>
            </a:r>
          </a:p>
        </p:txBody>
      </p:sp>
      <p:sp>
        <p:nvSpPr>
          <p:cNvPr id="56" name="Pentagon 55"/>
          <p:cNvSpPr/>
          <p:nvPr/>
        </p:nvSpPr>
        <p:spPr>
          <a:xfrm>
            <a:off x="3643306" y="3000372"/>
            <a:ext cx="1507149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Human Resources</a:t>
            </a:r>
          </a:p>
        </p:txBody>
      </p:sp>
      <p:sp>
        <p:nvSpPr>
          <p:cNvPr id="57" name="Pentagon 56"/>
          <p:cNvSpPr/>
          <p:nvPr/>
        </p:nvSpPr>
        <p:spPr>
          <a:xfrm>
            <a:off x="3714744" y="3714752"/>
            <a:ext cx="1507149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Systems </a:t>
            </a:r>
          </a:p>
        </p:txBody>
      </p:sp>
      <p:sp>
        <p:nvSpPr>
          <p:cNvPr id="23628" name="Rectangle 60"/>
          <p:cNvSpPr>
            <a:spLocks noChangeArrowheads="1"/>
          </p:cNvSpPr>
          <p:nvPr/>
        </p:nvSpPr>
        <p:spPr bwMode="auto">
          <a:xfrm>
            <a:off x="428625" y="6286500"/>
            <a:ext cx="1260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 sz="1400" b="1">
                <a:solidFill>
                  <a:srgbClr val="000000"/>
                </a:solidFill>
              </a:rPr>
              <a:t>Aug12-July 13 </a:t>
            </a:r>
          </a:p>
        </p:txBody>
      </p:sp>
      <p:sp>
        <p:nvSpPr>
          <p:cNvPr id="23629" name="Rectangle 61"/>
          <p:cNvSpPr>
            <a:spLocks noChangeArrowheads="1"/>
          </p:cNvSpPr>
          <p:nvPr/>
        </p:nvSpPr>
        <p:spPr bwMode="auto">
          <a:xfrm>
            <a:off x="2000250" y="928688"/>
            <a:ext cx="15128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ZA" sz="1400" b="1">
                <a:solidFill>
                  <a:srgbClr val="000000"/>
                </a:solidFill>
              </a:rPr>
              <a:t>Aug13-July 14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357563" y="6357938"/>
            <a:ext cx="5357812" cy="3079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ZA" sz="1400" b="1" dirty="0">
                <a:solidFill>
                  <a:srgbClr val="000000"/>
                </a:solidFill>
              </a:rPr>
              <a:t>Aug14-July 15 and beyond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500438" y="928688"/>
            <a:ext cx="5143500" cy="285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428625" y="928688"/>
            <a:ext cx="1357313" cy="2857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1785938" y="928688"/>
            <a:ext cx="1714500" cy="2857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634" name="Rectangle 75"/>
          <p:cNvSpPr>
            <a:spLocks noChangeArrowheads="1"/>
          </p:cNvSpPr>
          <p:nvPr/>
        </p:nvSpPr>
        <p:spPr bwMode="auto">
          <a:xfrm>
            <a:off x="1785938" y="6357938"/>
            <a:ext cx="6858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ZA" sz="1400" b="1">
                <a:solidFill>
                  <a:srgbClr val="000000"/>
                </a:solidFill>
              </a:rPr>
              <a:t>Aug13-July 14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428625" y="6357938"/>
            <a:ext cx="1414463" cy="2857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1857375" y="6357938"/>
            <a:ext cx="1500188" cy="285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sp>
        <p:nvSpPr>
          <p:cNvPr id="80" name="Pentagon 79"/>
          <p:cNvSpPr/>
          <p:nvPr/>
        </p:nvSpPr>
        <p:spPr>
          <a:xfrm>
            <a:off x="428596" y="4357694"/>
            <a:ext cx="1435711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Appointment of dedicated team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6" name="Straight Connector 105"/>
          <p:cNvCxnSpPr/>
          <p:nvPr/>
        </p:nvCxnSpPr>
        <p:spPr>
          <a:xfrm rot="5400000">
            <a:off x="8144669" y="4644232"/>
            <a:ext cx="428625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5400000">
            <a:off x="6395244" y="4464844"/>
            <a:ext cx="784225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19" idx="3"/>
          </p:cNvCxnSpPr>
          <p:nvPr/>
        </p:nvCxnSpPr>
        <p:spPr>
          <a:xfrm rot="10800000">
            <a:off x="1714500" y="2857500"/>
            <a:ext cx="1143000" cy="1588"/>
          </a:xfrm>
          <a:prstGeom prst="line">
            <a:avLst/>
          </a:prstGeom>
          <a:ln w="38100" cap="rnd" cmpd="sng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4" idx="1"/>
          </p:cNvCxnSpPr>
          <p:nvPr/>
        </p:nvCxnSpPr>
        <p:spPr>
          <a:xfrm flipV="1">
            <a:off x="1785938" y="1776413"/>
            <a:ext cx="857250" cy="9525"/>
          </a:xfrm>
          <a:prstGeom prst="line">
            <a:avLst/>
          </a:prstGeom>
          <a:ln w="38100" cap="rnd" cmpd="sng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22" idx="3"/>
          </p:cNvCxnSpPr>
          <p:nvPr/>
        </p:nvCxnSpPr>
        <p:spPr>
          <a:xfrm>
            <a:off x="4143375" y="3786188"/>
            <a:ext cx="3714750" cy="1428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7" idx="2"/>
          </p:cNvCxnSpPr>
          <p:nvPr/>
        </p:nvCxnSpPr>
        <p:spPr>
          <a:xfrm rot="16200000" flipH="1">
            <a:off x="2235200" y="4449763"/>
            <a:ext cx="2359025" cy="28575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/>
        </p:nvSpPr>
        <p:spPr>
          <a:xfrm>
            <a:off x="214282" y="1428736"/>
            <a:ext cx="1781536" cy="770467"/>
          </a:xfrm>
          <a:prstGeom prst="roundRect">
            <a:avLst/>
          </a:prstGeom>
          <a:gradFill>
            <a:gsLst>
              <a:gs pos="0">
                <a:schemeClr val="tx1">
                  <a:lumMod val="50000"/>
                  <a:lumOff val="50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FFFFFF"/>
                </a:solidFill>
                <a:latin typeface="Georgia" pitchFamily="18" charset="0"/>
                <a:cs typeface="Arial" pitchFamily="34" charset="0"/>
              </a:rPr>
              <a:t>Business Process Review Committee</a:t>
            </a:r>
          </a:p>
        </p:txBody>
      </p:sp>
      <p:sp>
        <p:nvSpPr>
          <p:cNvPr id="24587" name="Rectangle 2"/>
          <p:cNvSpPr>
            <a:spLocks noChangeArrowheads="1"/>
          </p:cNvSpPr>
          <p:nvPr/>
        </p:nvSpPr>
        <p:spPr bwMode="auto">
          <a:xfrm>
            <a:off x="900113" y="476250"/>
            <a:ext cx="72151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latin typeface="Calibri" pitchFamily="34" charset="0"/>
              </a:rPr>
              <a:t>PROJECT GOVERNANCE ARRANGEMENTS</a:t>
            </a:r>
            <a:endParaRPr lang="en-ZA" sz="3200" dirty="0">
              <a:latin typeface="Calibri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643188" y="1357313"/>
            <a:ext cx="1371600" cy="83820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Minister</a:t>
            </a:r>
          </a:p>
        </p:txBody>
      </p:sp>
      <p:grpSp>
        <p:nvGrpSpPr>
          <p:cNvPr id="3" name="Group 4"/>
          <p:cNvGrpSpPr/>
          <p:nvPr/>
        </p:nvGrpSpPr>
        <p:grpSpPr>
          <a:xfrm>
            <a:off x="2643174" y="2500306"/>
            <a:ext cx="1514046" cy="783905"/>
            <a:chOff x="1928831" y="3"/>
            <a:chExt cx="1514046" cy="78390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6" name="Rectangle 5"/>
            <p:cNvSpPr/>
            <p:nvPr/>
          </p:nvSpPr>
          <p:spPr>
            <a:xfrm>
              <a:off x="1928831" y="3"/>
              <a:ext cx="1514046" cy="783905"/>
            </a:xfrm>
            <a:prstGeom prst="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1928831" y="3"/>
              <a:ext cx="1514046" cy="78390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1430" tIns="11430" rIns="11430" bIns="110618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b="1" dirty="0"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 DG</a:t>
              </a:r>
            </a:p>
          </p:txBody>
        </p:sp>
      </p:grpSp>
      <p:grpSp>
        <p:nvGrpSpPr>
          <p:cNvPr id="5" name="Group 7"/>
          <p:cNvGrpSpPr/>
          <p:nvPr/>
        </p:nvGrpSpPr>
        <p:grpSpPr>
          <a:xfrm>
            <a:off x="2643174" y="3500438"/>
            <a:ext cx="1514046" cy="783905"/>
            <a:chOff x="1928831" y="1000132"/>
            <a:chExt cx="1514046" cy="78390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Rectangle 8"/>
            <p:cNvSpPr/>
            <p:nvPr/>
          </p:nvSpPr>
          <p:spPr>
            <a:xfrm>
              <a:off x="1928831" y="1000132"/>
              <a:ext cx="1514046" cy="783905"/>
            </a:xfrm>
            <a:prstGeom prst="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1928831" y="1000132"/>
              <a:ext cx="1514046" cy="78390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525" tIns="9525" rIns="9525" bIns="110618" spcCol="1270" anchor="ctr"/>
            <a:lstStyle/>
            <a:p>
              <a:pPr algn="ctr" defTabSz="6667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500" b="1" dirty="0"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DDG Policy &amp; Regulation</a:t>
              </a:r>
            </a:p>
          </p:txBody>
        </p:sp>
      </p:grpSp>
      <p:grpSp>
        <p:nvGrpSpPr>
          <p:cNvPr id="8" name="Group 10"/>
          <p:cNvGrpSpPr/>
          <p:nvPr/>
        </p:nvGrpSpPr>
        <p:grpSpPr>
          <a:xfrm>
            <a:off x="2500298" y="4429132"/>
            <a:ext cx="1785950" cy="928694"/>
            <a:chOff x="2000265" y="2071700"/>
            <a:chExt cx="1514046" cy="78390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" name="Rectangle 11"/>
            <p:cNvSpPr/>
            <p:nvPr/>
          </p:nvSpPr>
          <p:spPr>
            <a:xfrm>
              <a:off x="2000265" y="2071700"/>
              <a:ext cx="1514046" cy="783905"/>
            </a:xfrm>
            <a:prstGeom prst="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2000265" y="2071700"/>
              <a:ext cx="1514046" cy="78390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525" tIns="9525" rIns="9525" bIns="110618" spcCol="1270" anchor="ctr"/>
            <a:lstStyle/>
            <a:p>
              <a:pPr algn="ctr" defTabSz="6667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500" b="1" dirty="0"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CD Institutional Oversight</a:t>
              </a:r>
            </a:p>
          </p:txBody>
        </p:sp>
      </p:grpSp>
      <p:grpSp>
        <p:nvGrpSpPr>
          <p:cNvPr id="11" name="Group 13"/>
          <p:cNvGrpSpPr/>
          <p:nvPr/>
        </p:nvGrpSpPr>
        <p:grpSpPr>
          <a:xfrm>
            <a:off x="2357422" y="5643578"/>
            <a:ext cx="2278776" cy="783905"/>
            <a:chOff x="2533542" y="3214127"/>
            <a:chExt cx="2064462" cy="78390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5" name="Rectangle 14"/>
            <p:cNvSpPr/>
            <p:nvPr/>
          </p:nvSpPr>
          <p:spPr>
            <a:xfrm>
              <a:off x="2533542" y="3214127"/>
              <a:ext cx="2064462" cy="783905"/>
            </a:xfrm>
            <a:prstGeom prst="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2533542" y="3214127"/>
              <a:ext cx="2064462" cy="78390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525" tIns="9525" rIns="9525" bIns="110618" spcCol="1270" anchor="ctr"/>
            <a:lstStyle/>
            <a:p>
              <a:pPr algn="ctr" defTabSz="6667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Project Manager &amp; Selected Officials</a:t>
              </a:r>
            </a:p>
          </p:txBody>
        </p:sp>
      </p:grpSp>
      <p:grpSp>
        <p:nvGrpSpPr>
          <p:cNvPr id="14" name="Group 16"/>
          <p:cNvGrpSpPr/>
          <p:nvPr/>
        </p:nvGrpSpPr>
        <p:grpSpPr>
          <a:xfrm>
            <a:off x="357158" y="2500306"/>
            <a:ext cx="1357322" cy="714380"/>
            <a:chOff x="0" y="785819"/>
            <a:chExt cx="1514046" cy="78390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8" name="Rectangle 17"/>
            <p:cNvSpPr/>
            <p:nvPr/>
          </p:nvSpPr>
          <p:spPr>
            <a:xfrm>
              <a:off x="0" y="785819"/>
              <a:ext cx="1514046" cy="78390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0" y="785819"/>
              <a:ext cx="1514046" cy="78390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525" tIns="9525" rIns="9525" bIns="110618" spcCol="1270" anchor="ctr"/>
            <a:lstStyle/>
            <a:p>
              <a:pPr algn="ctr" defTabSz="6667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500" b="1" dirty="0"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WSLG</a:t>
              </a:r>
            </a:p>
          </p:txBody>
        </p:sp>
      </p:grpSp>
      <p:sp>
        <p:nvSpPr>
          <p:cNvPr id="20" name="Rounded Rectangle 19"/>
          <p:cNvSpPr/>
          <p:nvPr/>
        </p:nvSpPr>
        <p:spPr>
          <a:xfrm>
            <a:off x="4429125" y="3500438"/>
            <a:ext cx="1428750" cy="685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National STEERING COMMITTEE</a:t>
            </a:r>
          </a:p>
        </p:txBody>
      </p:sp>
      <p:grpSp>
        <p:nvGrpSpPr>
          <p:cNvPr id="17" name="Group 20"/>
          <p:cNvGrpSpPr/>
          <p:nvPr/>
        </p:nvGrpSpPr>
        <p:grpSpPr>
          <a:xfrm>
            <a:off x="6072198" y="3500438"/>
            <a:ext cx="1785950" cy="785820"/>
            <a:chOff x="4629823" y="1160482"/>
            <a:chExt cx="1513844" cy="524319"/>
          </a:xfrm>
          <a:solidFill>
            <a:schemeClr val="tx2">
              <a:lumMod val="60000"/>
              <a:lumOff val="40000"/>
              <a:alpha val="29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2" name="Rectangle 21"/>
            <p:cNvSpPr/>
            <p:nvPr/>
          </p:nvSpPr>
          <p:spPr>
            <a:xfrm>
              <a:off x="4629823" y="1208148"/>
              <a:ext cx="1513844" cy="476653"/>
            </a:xfrm>
            <a:prstGeom prst="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4629823" y="1160482"/>
              <a:ext cx="1513844" cy="52431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525" tIns="9525" rIns="9525" bIns="110603" spcCol="1270" anchor="ctr"/>
            <a:lstStyle/>
            <a:p>
              <a:pPr algn="ctr" defTabSz="6667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500" b="1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  <a:p>
              <a:pPr algn="ctr" defTabSz="6667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500" b="1" dirty="0" smtClean="0"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Regional</a:t>
              </a:r>
              <a:endParaRPr lang="en-US" sz="1500" b="1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  <a:p>
              <a:pPr algn="ctr" defTabSz="6667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500" b="1" dirty="0"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Steering Committees</a:t>
              </a:r>
            </a:p>
          </p:txBody>
        </p:sp>
      </p:grpSp>
      <p:grpSp>
        <p:nvGrpSpPr>
          <p:cNvPr id="21" name="Group 23"/>
          <p:cNvGrpSpPr/>
          <p:nvPr/>
        </p:nvGrpSpPr>
        <p:grpSpPr>
          <a:xfrm>
            <a:off x="7429520" y="4714884"/>
            <a:ext cx="1428759" cy="520306"/>
            <a:chOff x="1583030" y="743955"/>
            <a:chExt cx="855140" cy="408979"/>
          </a:xfrm>
          <a:scene3d>
            <a:camera prst="orthographicFront"/>
            <a:lightRig rig="flat" dir="t"/>
          </a:scene3d>
        </p:grpSpPr>
        <p:sp>
          <p:nvSpPr>
            <p:cNvPr id="25" name="Rounded Rectangle 24"/>
            <p:cNvSpPr/>
            <p:nvPr/>
          </p:nvSpPr>
          <p:spPr>
            <a:xfrm>
              <a:off x="1620211" y="743955"/>
              <a:ext cx="817959" cy="408979"/>
            </a:xfrm>
            <a:prstGeom prst="roundRect">
              <a:avLst/>
            </a:prstGeom>
            <a:no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ounded Rectangle 4"/>
            <p:cNvSpPr/>
            <p:nvPr/>
          </p:nvSpPr>
          <p:spPr>
            <a:xfrm>
              <a:off x="1583030" y="880282"/>
              <a:ext cx="778029" cy="200590"/>
            </a:xfrm>
            <a:prstGeom prst="rect">
              <a:avLst/>
            </a:prstGeom>
            <a:no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30480" tIns="30480" rIns="30480" bIns="30480" spcCol="1270" anchor="ctr"/>
            <a:lstStyle/>
            <a:p>
              <a:pPr algn="ctr" defTabSz="355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dirty="0" err="1">
                  <a:solidFill>
                    <a:schemeClr val="tx1"/>
                  </a:solidFill>
                </a:rPr>
                <a:t>Olifants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Group 26"/>
          <p:cNvGrpSpPr/>
          <p:nvPr/>
        </p:nvGrpSpPr>
        <p:grpSpPr>
          <a:xfrm>
            <a:off x="4643438" y="4714884"/>
            <a:ext cx="1357289" cy="571504"/>
            <a:chOff x="1620211" y="743955"/>
            <a:chExt cx="817959" cy="408979"/>
          </a:xfrm>
          <a:noFill/>
          <a:scene3d>
            <a:camera prst="orthographicFront"/>
            <a:lightRig rig="flat" dir="t"/>
          </a:scene3d>
        </p:grpSpPr>
        <p:sp>
          <p:nvSpPr>
            <p:cNvPr id="28" name="Rounded Rectangle 27"/>
            <p:cNvSpPr/>
            <p:nvPr/>
          </p:nvSpPr>
          <p:spPr>
            <a:xfrm>
              <a:off x="1620211" y="743955"/>
              <a:ext cx="817959" cy="408979"/>
            </a:xfrm>
            <a:prstGeom prst="round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ounded Rectangle 4"/>
            <p:cNvSpPr/>
            <p:nvPr/>
          </p:nvSpPr>
          <p:spPr>
            <a:xfrm>
              <a:off x="1711098" y="795077"/>
              <a:ext cx="707108" cy="337892"/>
            </a:xfrm>
            <a:prstGeom prst="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30480" tIns="30480" rIns="30480" bIns="30480" spcCol="1270" anchor="ctr"/>
            <a:lstStyle/>
            <a:p>
              <a:pPr algn="ctr" defTabSz="355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dirty="0" err="1">
                  <a:solidFill>
                    <a:schemeClr val="tx1"/>
                  </a:solidFill>
                </a:rPr>
                <a:t>Inkomati-Usuthu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 29"/>
          <p:cNvGrpSpPr/>
          <p:nvPr/>
        </p:nvGrpSpPr>
        <p:grpSpPr>
          <a:xfrm>
            <a:off x="6143636" y="4714885"/>
            <a:ext cx="1357322" cy="642942"/>
            <a:chOff x="1620211" y="743955"/>
            <a:chExt cx="817959" cy="408979"/>
          </a:xfrm>
          <a:noFill/>
          <a:scene3d>
            <a:camera prst="orthographicFront"/>
            <a:lightRig rig="flat" dir="t"/>
          </a:scene3d>
        </p:grpSpPr>
        <p:sp>
          <p:nvSpPr>
            <p:cNvPr id="31" name="Rounded Rectangle 30"/>
            <p:cNvSpPr/>
            <p:nvPr/>
          </p:nvSpPr>
          <p:spPr>
            <a:xfrm>
              <a:off x="1620211" y="743955"/>
              <a:ext cx="817959" cy="408979"/>
            </a:xfrm>
            <a:prstGeom prst="round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1640176" y="763920"/>
              <a:ext cx="778029" cy="369049"/>
            </a:xfrm>
            <a:prstGeom prst="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30480" tIns="30480" rIns="30480" bIns="30480" spcCol="1270" anchor="ctr"/>
            <a:lstStyle/>
            <a:p>
              <a:pPr algn="ctr" defTabSz="355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dirty="0" err="1">
                  <a:solidFill>
                    <a:schemeClr val="tx1"/>
                  </a:solidFill>
                </a:rPr>
                <a:t>Breede-Gouritz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 32"/>
          <p:cNvGrpSpPr/>
          <p:nvPr/>
        </p:nvGrpSpPr>
        <p:grpSpPr>
          <a:xfrm>
            <a:off x="2786050" y="3000372"/>
            <a:ext cx="1362459" cy="261267"/>
            <a:chOff x="2185092" y="514735"/>
            <a:chExt cx="1362459" cy="261267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4" name="Rectangle 33"/>
            <p:cNvSpPr/>
            <p:nvPr/>
          </p:nvSpPr>
          <p:spPr>
            <a:xfrm>
              <a:off x="2185092" y="514735"/>
              <a:ext cx="1362459" cy="261267"/>
            </a:xfrm>
            <a:prstGeom prst="rect">
              <a:avLst/>
            </a:prstGeom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Rectangle 34"/>
            <p:cNvSpPr/>
            <p:nvPr/>
          </p:nvSpPr>
          <p:spPr>
            <a:xfrm>
              <a:off x="2185092" y="514735"/>
              <a:ext cx="1362459" cy="261267"/>
            </a:xfrm>
            <a:prstGeom prst="rect">
              <a:avLst/>
            </a:prstGeom>
            <a:sp3d z="30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5400" tIns="6350" rIns="2540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Project Sponsor</a:t>
              </a:r>
            </a:p>
          </p:txBody>
        </p:sp>
      </p:grpSp>
      <p:grpSp>
        <p:nvGrpSpPr>
          <p:cNvPr id="33" name="Group 35"/>
          <p:cNvGrpSpPr/>
          <p:nvPr/>
        </p:nvGrpSpPr>
        <p:grpSpPr>
          <a:xfrm>
            <a:off x="2714612" y="4071942"/>
            <a:ext cx="1357322" cy="285751"/>
            <a:chOff x="1321850" y="1500304"/>
            <a:chExt cx="1318493" cy="34484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7" name="Rectangle 36"/>
            <p:cNvSpPr/>
            <p:nvPr/>
          </p:nvSpPr>
          <p:spPr>
            <a:xfrm>
              <a:off x="1321850" y="1500304"/>
              <a:ext cx="1318493" cy="344841"/>
            </a:xfrm>
            <a:prstGeom prst="rect">
              <a:avLst/>
            </a:prstGeom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1321850" y="1500304"/>
              <a:ext cx="1318493" cy="344841"/>
            </a:xfrm>
            <a:prstGeom prst="rect">
              <a:avLst/>
            </a:prstGeom>
            <a:sp3d z="30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7940" tIns="6985" rIns="27940" bIns="6985" spcCol="1270" anchor="ctr"/>
            <a:lstStyle/>
            <a:p>
              <a:pPr algn="ctr" defTabSz="466725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50" b="1" dirty="0"/>
                <a:t>Project </a:t>
              </a:r>
              <a:r>
                <a:rPr lang="en-US" sz="1000" b="1" dirty="0"/>
                <a:t>Champion</a:t>
              </a:r>
              <a:endParaRPr lang="en-US" sz="1050" b="1" dirty="0"/>
            </a:p>
          </p:txBody>
        </p:sp>
      </p:grpSp>
      <p:grpSp>
        <p:nvGrpSpPr>
          <p:cNvPr id="36" name="Group 38"/>
          <p:cNvGrpSpPr/>
          <p:nvPr/>
        </p:nvGrpSpPr>
        <p:grpSpPr>
          <a:xfrm>
            <a:off x="2786050" y="5072074"/>
            <a:ext cx="1362459" cy="332705"/>
            <a:chOff x="2185083" y="2803781"/>
            <a:chExt cx="1362459" cy="33270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0" name="Rectangle 39"/>
            <p:cNvSpPr/>
            <p:nvPr/>
          </p:nvSpPr>
          <p:spPr>
            <a:xfrm>
              <a:off x="2185083" y="2875219"/>
              <a:ext cx="1362459" cy="261267"/>
            </a:xfrm>
            <a:prstGeom prst="rect">
              <a:avLst/>
            </a:prstGeom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2185083" y="2803781"/>
              <a:ext cx="1362459" cy="332705"/>
            </a:xfrm>
            <a:prstGeom prst="rect">
              <a:avLst/>
            </a:prstGeom>
            <a:sp3d z="30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7940" tIns="6985" rIns="27940" bIns="6985" spcCol="1270" anchor="ctr"/>
            <a:lstStyle/>
            <a:p>
              <a:pPr algn="ctr" defTabSz="466725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50" b="1" dirty="0"/>
                <a:t>Project Leader </a:t>
              </a:r>
            </a:p>
          </p:txBody>
        </p:sp>
      </p:grpSp>
      <p:grpSp>
        <p:nvGrpSpPr>
          <p:cNvPr id="39" name="Group 44"/>
          <p:cNvGrpSpPr/>
          <p:nvPr/>
        </p:nvGrpSpPr>
        <p:grpSpPr>
          <a:xfrm>
            <a:off x="2786050" y="6215082"/>
            <a:ext cx="1607924" cy="201682"/>
            <a:chOff x="2069123" y="3901898"/>
            <a:chExt cx="1607924" cy="20168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6" name="Rectangle 45"/>
            <p:cNvSpPr/>
            <p:nvPr/>
          </p:nvSpPr>
          <p:spPr>
            <a:xfrm>
              <a:off x="2069123" y="3901898"/>
              <a:ext cx="1536486" cy="201682"/>
            </a:xfrm>
            <a:prstGeom prst="rect">
              <a:avLst/>
            </a:prstGeom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7" name="Rectangle 46"/>
            <p:cNvSpPr/>
            <p:nvPr/>
          </p:nvSpPr>
          <p:spPr>
            <a:xfrm>
              <a:off x="2140561" y="3901898"/>
              <a:ext cx="1536486" cy="201682"/>
            </a:xfrm>
            <a:prstGeom prst="rect">
              <a:avLst/>
            </a:prstGeom>
            <a:sp3d z="30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7940" tIns="6985" rIns="27940" bIns="6985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100" b="1" dirty="0"/>
                <a:t>Project Office</a:t>
              </a:r>
            </a:p>
          </p:txBody>
        </p:sp>
      </p:grpSp>
      <p:graphicFrame>
        <p:nvGraphicFramePr>
          <p:cNvPr id="48" name="Diagram 47"/>
          <p:cNvGraphicFramePr/>
          <p:nvPr/>
        </p:nvGraphicFramePr>
        <p:xfrm>
          <a:off x="6143636" y="1428736"/>
          <a:ext cx="3143272" cy="1928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604" name="TextBox 19"/>
          <p:cNvSpPr txBox="1">
            <a:spLocks noChangeArrowheads="1"/>
          </p:cNvSpPr>
          <p:nvPr/>
        </p:nvSpPr>
        <p:spPr bwMode="auto">
          <a:xfrm>
            <a:off x="7000875" y="785813"/>
            <a:ext cx="19446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i="1">
                <a:latin typeface="Calibri" pitchFamily="34" charset="0"/>
                <a:ea typeface="ＭＳ Ｐゴシック" pitchFamily="34" charset="-128"/>
              </a:rPr>
              <a:t>Flagship Projects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4500563" y="2286000"/>
            <a:ext cx="990600" cy="5715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Need for PMO</a:t>
            </a:r>
          </a:p>
        </p:txBody>
      </p:sp>
      <p:sp>
        <p:nvSpPr>
          <p:cNvPr id="51" name="Left Arrow 50"/>
          <p:cNvSpPr/>
          <p:nvPr/>
        </p:nvSpPr>
        <p:spPr>
          <a:xfrm>
            <a:off x="5643563" y="2357438"/>
            <a:ext cx="571500" cy="285750"/>
          </a:xfrm>
          <a:prstGeom prst="lef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" name="Straight Connector 71"/>
          <p:cNvCxnSpPr/>
          <p:nvPr/>
        </p:nvCxnSpPr>
        <p:spPr>
          <a:xfrm rot="5400000">
            <a:off x="3428207" y="2356644"/>
            <a:ext cx="285750" cy="158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5072063" y="4429125"/>
            <a:ext cx="32861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5400000">
            <a:off x="4929982" y="4572794"/>
            <a:ext cx="285750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2" name="Group 114"/>
          <p:cNvGrpSpPr/>
          <p:nvPr/>
        </p:nvGrpSpPr>
        <p:grpSpPr>
          <a:xfrm>
            <a:off x="7643835" y="5211052"/>
            <a:ext cx="1148145" cy="500066"/>
            <a:chOff x="2185092" y="514735"/>
            <a:chExt cx="1362459" cy="261267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6" name="Rectangle 115"/>
            <p:cNvSpPr/>
            <p:nvPr/>
          </p:nvSpPr>
          <p:spPr>
            <a:xfrm>
              <a:off x="2185092" y="514735"/>
              <a:ext cx="1362459" cy="26126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117" name="Rectangle 116"/>
            <p:cNvSpPr/>
            <p:nvPr/>
          </p:nvSpPr>
          <p:spPr>
            <a:xfrm>
              <a:off x="2185092" y="514735"/>
              <a:ext cx="1362459" cy="26126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25400" tIns="6350" rIns="2540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600" b="1" dirty="0"/>
            </a:p>
          </p:txBody>
        </p:sp>
      </p:grpSp>
      <p:sp>
        <p:nvSpPr>
          <p:cNvPr id="123" name="Rectangle 122"/>
          <p:cNvSpPr/>
          <p:nvPr/>
        </p:nvSpPr>
        <p:spPr>
          <a:xfrm>
            <a:off x="4862889" y="5287795"/>
            <a:ext cx="1143008" cy="428626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25400" tIns="6350" rIns="25400" bIns="6350" spcCol="1270" anchor="ctr"/>
          <a:lstStyle/>
          <a:p>
            <a:pPr algn="ctr" defTabSz="4445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200" b="1" u="none" dirty="0" smtClean="0"/>
              <a:t>Limpopo</a:t>
            </a:r>
            <a:endParaRPr lang="en-US" sz="1200" b="1" u="none" dirty="0"/>
          </a:p>
        </p:txBody>
      </p:sp>
      <p:sp>
        <p:nvSpPr>
          <p:cNvPr id="125" name="Right Brace 124"/>
          <p:cNvSpPr/>
          <p:nvPr/>
        </p:nvSpPr>
        <p:spPr>
          <a:xfrm rot="5400000">
            <a:off x="6661943" y="4339432"/>
            <a:ext cx="677863" cy="3429000"/>
          </a:xfrm>
          <a:prstGeom prst="rightBrace">
            <a:avLst>
              <a:gd name="adj1" fmla="val 0"/>
              <a:gd name="adj2" fmla="val 50000"/>
            </a:avLst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/>
          </a:p>
        </p:txBody>
      </p:sp>
      <p:cxnSp>
        <p:nvCxnSpPr>
          <p:cNvPr id="127" name="Straight Connector 126"/>
          <p:cNvCxnSpPr/>
          <p:nvPr/>
        </p:nvCxnSpPr>
        <p:spPr>
          <a:xfrm rot="10800000">
            <a:off x="4643438" y="6429375"/>
            <a:ext cx="2357437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3" name="Group 69"/>
          <p:cNvGrpSpPr/>
          <p:nvPr/>
        </p:nvGrpSpPr>
        <p:grpSpPr>
          <a:xfrm>
            <a:off x="4857753" y="5715016"/>
            <a:ext cx="1143008" cy="500066"/>
            <a:chOff x="2185092" y="514735"/>
            <a:chExt cx="1362459" cy="261267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71" name="Rectangle 70"/>
            <p:cNvSpPr/>
            <p:nvPr/>
          </p:nvSpPr>
          <p:spPr>
            <a:xfrm>
              <a:off x="2185092" y="514735"/>
              <a:ext cx="1362459" cy="26126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73" name="Rectangle 72"/>
            <p:cNvSpPr/>
            <p:nvPr/>
          </p:nvSpPr>
          <p:spPr>
            <a:xfrm>
              <a:off x="2185092" y="514735"/>
              <a:ext cx="1362459" cy="26126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25400" tIns="6350" rIns="2540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u="none" dirty="0" smtClean="0"/>
                <a:t>Pongola-</a:t>
              </a:r>
              <a:r>
                <a:rPr lang="en-US" sz="1200" b="1" u="none" dirty="0" err="1" smtClean="0"/>
                <a:t>Mzimkhulu</a:t>
              </a:r>
              <a:endParaRPr lang="en-US" sz="1200" b="1" u="none" dirty="0"/>
            </a:p>
          </p:txBody>
        </p:sp>
      </p:grpSp>
      <p:grpSp>
        <p:nvGrpSpPr>
          <p:cNvPr id="44" name="Group 77"/>
          <p:cNvGrpSpPr/>
          <p:nvPr/>
        </p:nvGrpSpPr>
        <p:grpSpPr>
          <a:xfrm>
            <a:off x="7643834" y="5643578"/>
            <a:ext cx="1143008" cy="500066"/>
            <a:chOff x="2185092" y="514735"/>
            <a:chExt cx="1362459" cy="261267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79" name="Rectangle 78"/>
            <p:cNvSpPr/>
            <p:nvPr/>
          </p:nvSpPr>
          <p:spPr>
            <a:xfrm>
              <a:off x="2185092" y="514735"/>
              <a:ext cx="1362459" cy="26126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80" name="Rectangle 79"/>
            <p:cNvSpPr/>
            <p:nvPr/>
          </p:nvSpPr>
          <p:spPr>
            <a:xfrm>
              <a:off x="2185092" y="514735"/>
              <a:ext cx="1362459" cy="26126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25400" tIns="6350" rIns="2540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u="none" dirty="0" smtClean="0"/>
                <a:t>Berg- </a:t>
              </a:r>
              <a:r>
                <a:rPr lang="en-US" sz="1200" b="1" u="none" dirty="0" err="1" smtClean="0"/>
                <a:t>Olifants</a:t>
              </a:r>
              <a:r>
                <a:rPr lang="en-US" sz="1200" b="1" u="none" dirty="0" smtClean="0"/>
                <a:t> </a:t>
              </a:r>
              <a:endParaRPr lang="en-US" sz="1200" b="1" u="none" dirty="0"/>
            </a:p>
          </p:txBody>
        </p:sp>
      </p:grpSp>
      <p:grpSp>
        <p:nvGrpSpPr>
          <p:cNvPr id="45" name="Group 114"/>
          <p:cNvGrpSpPr/>
          <p:nvPr/>
        </p:nvGrpSpPr>
        <p:grpSpPr>
          <a:xfrm>
            <a:off x="4857752" y="4786322"/>
            <a:ext cx="1148145" cy="500066"/>
            <a:chOff x="2185092" y="514735"/>
            <a:chExt cx="1362459" cy="261267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81" name="Rectangle 80"/>
            <p:cNvSpPr/>
            <p:nvPr/>
          </p:nvSpPr>
          <p:spPr>
            <a:xfrm>
              <a:off x="2185092" y="514735"/>
              <a:ext cx="1362459" cy="26126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u="none" dirty="0" err="1" smtClean="0"/>
                <a:t>Inkomati-Usuthu</a:t>
              </a:r>
              <a:endParaRPr lang="en-US" sz="1200" b="1" u="none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185092" y="514735"/>
              <a:ext cx="1362459" cy="26126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25400" tIns="6350" rIns="2540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85" name="Rectangle 84"/>
          <p:cNvSpPr/>
          <p:nvPr/>
        </p:nvSpPr>
        <p:spPr>
          <a:xfrm>
            <a:off x="6215074" y="4786322"/>
            <a:ext cx="1148145" cy="428628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u="none" dirty="0" err="1" smtClean="0">
                <a:solidFill>
                  <a:schemeClr val="tx1"/>
                </a:solidFill>
              </a:rPr>
              <a:t>Olifants</a:t>
            </a:r>
            <a:endParaRPr lang="en-US" sz="1200" b="1" u="none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796234" y="5367350"/>
            <a:ext cx="1214447" cy="428626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5400" tIns="6350" rIns="25400" bIns="6350" spcCol="1270" anchor="ctr"/>
          <a:lstStyle/>
          <a:p>
            <a:pPr algn="ctr" defTabSz="4445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en-US" sz="1000" b="1" dirty="0"/>
          </a:p>
        </p:txBody>
      </p:sp>
      <p:grpSp>
        <p:nvGrpSpPr>
          <p:cNvPr id="49" name="Group 69"/>
          <p:cNvGrpSpPr/>
          <p:nvPr/>
        </p:nvGrpSpPr>
        <p:grpSpPr>
          <a:xfrm>
            <a:off x="7643835" y="4786322"/>
            <a:ext cx="1143008" cy="428628"/>
            <a:chOff x="2185091" y="514735"/>
            <a:chExt cx="1362460" cy="261267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2" name="Rectangle 91"/>
            <p:cNvSpPr/>
            <p:nvPr/>
          </p:nvSpPr>
          <p:spPr>
            <a:xfrm>
              <a:off x="2185091" y="514735"/>
              <a:ext cx="1362459" cy="261267"/>
            </a:xfrm>
            <a:prstGeom prst="rect">
              <a:avLst/>
            </a:prstGeom>
            <a:ln w="12700">
              <a:solidFill>
                <a:schemeClr val="tx1"/>
              </a:solidFill>
            </a:ln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en-ZA" sz="1200" b="1" u="none" dirty="0" err="1" smtClean="0"/>
                <a:t>Mzimvubu</a:t>
              </a:r>
              <a:r>
                <a:rPr lang="en-ZA" sz="1200" b="1" u="none" dirty="0" smtClean="0"/>
                <a:t> to </a:t>
              </a:r>
              <a:r>
                <a:rPr lang="en-ZA" sz="1200" b="1" u="none" dirty="0" err="1" smtClean="0"/>
                <a:t>Keiskamma</a:t>
              </a:r>
              <a:endParaRPr lang="en-ZA" sz="1200" b="1" u="none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185092" y="514735"/>
              <a:ext cx="1362459" cy="261267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25400" tIns="6350" rIns="2540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 b="1" dirty="0"/>
            </a:p>
          </p:txBody>
        </p:sp>
      </p:grpSp>
      <p:sp>
        <p:nvSpPr>
          <p:cNvPr id="86" name="Rectangle 85"/>
          <p:cNvSpPr/>
          <p:nvPr/>
        </p:nvSpPr>
        <p:spPr>
          <a:xfrm>
            <a:off x="7795378" y="5165049"/>
            <a:ext cx="9199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u="none" dirty="0" err="1" smtClean="0">
                <a:latin typeface="+mn-lt"/>
              </a:rPr>
              <a:t>Breede-Gouritz</a:t>
            </a:r>
            <a:endParaRPr lang="en-US" sz="1200" u="none" dirty="0"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6215074" y="5214952"/>
            <a:ext cx="1148145" cy="428628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u="none" dirty="0" smtClean="0">
                <a:solidFill>
                  <a:schemeClr val="tx1"/>
                </a:solidFill>
              </a:rPr>
              <a:t>Vaal</a:t>
            </a:r>
            <a:endParaRPr lang="en-US" sz="1200" b="1" u="none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215074" y="5643580"/>
            <a:ext cx="1148145" cy="428628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u="none" dirty="0" smtClean="0">
                <a:solidFill>
                  <a:schemeClr val="tx1"/>
                </a:solidFill>
              </a:rPr>
              <a:t>Orange</a:t>
            </a:r>
            <a:endParaRPr lang="en-US" sz="1200" b="1" u="none" dirty="0">
              <a:solidFill>
                <a:schemeClr val="tx1"/>
              </a:solidFill>
            </a:endParaRPr>
          </a:p>
        </p:txBody>
      </p:sp>
      <p:sp>
        <p:nvSpPr>
          <p:cNvPr id="83" name="Rectangle 2"/>
          <p:cNvSpPr>
            <a:spLocks noChangeArrowheads="1"/>
          </p:cNvSpPr>
          <p:nvPr/>
        </p:nvSpPr>
        <p:spPr bwMode="auto">
          <a:xfrm>
            <a:off x="914400" y="457200"/>
            <a:ext cx="72151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latin typeface="Calibri" pitchFamily="34" charset="0"/>
              </a:rPr>
              <a:t>PROJECT GOVERNANCE ARRANGEMENTS</a:t>
            </a:r>
            <a:endParaRPr lang="en-ZA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>
          <a:xfrm>
            <a:off x="955675" y="5559425"/>
            <a:ext cx="1258888" cy="939800"/>
          </a:xfrm>
          <a:prstGeom prst="ellipse">
            <a:avLst/>
          </a:prstGeom>
          <a:solidFill>
            <a:srgbClr val="FFFFFF"/>
          </a:solidFill>
          <a:ln>
            <a:prstDash val="sysDash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NWRI</a:t>
            </a:r>
            <a:r>
              <a:rPr lang="en-US" dirty="0"/>
              <a:t> </a:t>
            </a:r>
          </a:p>
        </p:txBody>
      </p:sp>
      <p:sp>
        <p:nvSpPr>
          <p:cNvPr id="14" name="Oval 13"/>
          <p:cNvSpPr/>
          <p:nvPr/>
        </p:nvSpPr>
        <p:spPr>
          <a:xfrm>
            <a:off x="6326188" y="5559425"/>
            <a:ext cx="1389062" cy="939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r">
              <a:defRPr/>
            </a:pPr>
            <a:r>
              <a:rPr lang="en-US" sz="1800" dirty="0"/>
              <a:t>WB</a:t>
            </a:r>
          </a:p>
          <a:p>
            <a:pPr algn="r">
              <a:defRPr/>
            </a:pPr>
            <a:r>
              <a:rPr lang="en-US" sz="1800" dirty="0"/>
              <a:t>2+1</a:t>
            </a:r>
          </a:p>
        </p:txBody>
      </p:sp>
      <p:sp>
        <p:nvSpPr>
          <p:cNvPr id="13" name="Oval 12"/>
          <p:cNvSpPr/>
          <p:nvPr/>
        </p:nvSpPr>
        <p:spPr>
          <a:xfrm>
            <a:off x="5643563" y="5572125"/>
            <a:ext cx="1357312" cy="939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r">
              <a:defRPr/>
            </a:pPr>
            <a:r>
              <a:rPr lang="en-US" sz="1800" dirty="0"/>
              <a:t>WB </a:t>
            </a:r>
          </a:p>
          <a:p>
            <a:pPr algn="r">
              <a:defRPr/>
            </a:pPr>
            <a:r>
              <a:rPr lang="en-US" sz="1800" dirty="0"/>
              <a:t>3</a:t>
            </a:r>
          </a:p>
        </p:txBody>
      </p:sp>
      <p:sp>
        <p:nvSpPr>
          <p:cNvPr id="2253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9" name="Content Placeholder 38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endParaRPr lang="en-US" sz="1800" dirty="0"/>
          </a:p>
        </p:txBody>
      </p:sp>
      <p:sp>
        <p:nvSpPr>
          <p:cNvPr id="4" name="Oval 3"/>
          <p:cNvSpPr/>
          <p:nvPr/>
        </p:nvSpPr>
        <p:spPr>
          <a:xfrm>
            <a:off x="4071938" y="5559425"/>
            <a:ext cx="1000125" cy="939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CMA 9</a:t>
            </a:r>
          </a:p>
        </p:txBody>
      </p:sp>
      <p:sp>
        <p:nvSpPr>
          <p:cNvPr id="5" name="Oval 4"/>
          <p:cNvSpPr/>
          <p:nvPr/>
        </p:nvSpPr>
        <p:spPr>
          <a:xfrm>
            <a:off x="3282950" y="5559425"/>
            <a:ext cx="973138" cy="939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CMA 2</a:t>
            </a:r>
          </a:p>
        </p:txBody>
      </p:sp>
      <p:sp>
        <p:nvSpPr>
          <p:cNvPr id="7" name="Oval 6"/>
          <p:cNvSpPr/>
          <p:nvPr/>
        </p:nvSpPr>
        <p:spPr>
          <a:xfrm>
            <a:off x="2435225" y="5559425"/>
            <a:ext cx="1028700" cy="939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CMA 1</a:t>
            </a:r>
          </a:p>
        </p:txBody>
      </p:sp>
      <p:sp>
        <p:nvSpPr>
          <p:cNvPr id="10" name="Oval 9"/>
          <p:cNvSpPr/>
          <p:nvPr/>
        </p:nvSpPr>
        <p:spPr>
          <a:xfrm>
            <a:off x="5143500" y="5559425"/>
            <a:ext cx="1143000" cy="939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r>
              <a:rPr lang="en-US" sz="1800" dirty="0"/>
              <a:t>Water </a:t>
            </a:r>
            <a:br>
              <a:rPr lang="en-US" sz="1800" dirty="0"/>
            </a:br>
            <a:r>
              <a:rPr lang="en-US" sz="1800" dirty="0"/>
              <a:t>board 3</a:t>
            </a:r>
          </a:p>
        </p:txBody>
      </p:sp>
      <p:sp>
        <p:nvSpPr>
          <p:cNvPr id="15" name="Oval 14"/>
          <p:cNvSpPr/>
          <p:nvPr/>
        </p:nvSpPr>
        <p:spPr>
          <a:xfrm>
            <a:off x="119063" y="5559425"/>
            <a:ext cx="1039812" cy="939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TCTA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046538" y="1476375"/>
            <a:ext cx="2028825" cy="9985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Minister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267200" y="2362200"/>
            <a:ext cx="2049463" cy="1524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/>
              <a:t>DWA</a:t>
            </a:r>
          </a:p>
          <a:p>
            <a:pPr algn="ctr">
              <a:defRPr/>
            </a:pPr>
            <a:r>
              <a:rPr lang="en-US" sz="2000" b="1" dirty="0"/>
              <a:t>Institutional oversight (national &amp; regional</a:t>
            </a:r>
            <a:r>
              <a:rPr lang="en-US" sz="1800" dirty="0"/>
              <a:t>)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584325" y="1476375"/>
            <a:ext cx="2028825" cy="9985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Parliament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246063" y="4394200"/>
            <a:ext cx="8575675" cy="0"/>
          </a:xfrm>
          <a:prstGeom prst="line">
            <a:avLst/>
          </a:prstGeom>
          <a:ln w="19050" cmpd="sng">
            <a:solidFill>
              <a:schemeClr val="tx1">
                <a:lumMod val="65000"/>
                <a:lumOff val="3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543" name="TextBox 21"/>
          <p:cNvSpPr txBox="1">
            <a:spLocks noChangeArrowheads="1"/>
          </p:cNvSpPr>
          <p:nvPr/>
        </p:nvSpPr>
        <p:spPr bwMode="auto">
          <a:xfrm>
            <a:off x="504825" y="4394200"/>
            <a:ext cx="87518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u="none" dirty="0"/>
              <a:t>Public institutions report to the public and Parliament through </a:t>
            </a:r>
            <a:r>
              <a:rPr lang="en-US" sz="1800" b="1" u="none" dirty="0"/>
              <a:t>Annual Reports </a:t>
            </a:r>
            <a:r>
              <a:rPr lang="en-US" sz="1800" u="none" dirty="0"/>
              <a:t>and </a:t>
            </a:r>
            <a:br>
              <a:rPr lang="en-US" sz="1800" u="none" dirty="0"/>
            </a:br>
            <a:r>
              <a:rPr lang="en-US" sz="1800" b="1" u="none" dirty="0"/>
              <a:t>Annual Financial Statements</a:t>
            </a:r>
            <a:r>
              <a:rPr lang="en-US" sz="1800" u="none" dirty="0"/>
              <a:t> and to the Department with </a:t>
            </a:r>
            <a:r>
              <a:rPr lang="en-US" sz="1800" b="1" u="none" dirty="0"/>
              <a:t>quarterly performance </a:t>
            </a:r>
          </a:p>
          <a:p>
            <a:r>
              <a:rPr lang="en-US" sz="1800" b="1" u="none" dirty="0"/>
              <a:t>reports</a:t>
            </a:r>
            <a:endParaRPr lang="en-US" sz="1800" b="1" i="1" u="none" dirty="0"/>
          </a:p>
        </p:txBody>
      </p:sp>
      <p:sp>
        <p:nvSpPr>
          <p:cNvPr id="23" name="Oval 22"/>
          <p:cNvSpPr/>
          <p:nvPr/>
        </p:nvSpPr>
        <p:spPr>
          <a:xfrm>
            <a:off x="7786688" y="5500688"/>
            <a:ext cx="1144587" cy="939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WRC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2287588" y="2997200"/>
            <a:ext cx="1836737" cy="1282700"/>
          </a:xfrm>
          <a:prstGeom prst="wedgeRoundRectCallout">
            <a:avLst>
              <a:gd name="adj1" fmla="val 45790"/>
              <a:gd name="adj2" fmla="val -89478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Minister appoints boards; approves shareholder compact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630238" y="5189538"/>
            <a:ext cx="0" cy="374650"/>
          </a:xfrm>
          <a:prstGeom prst="line">
            <a:avLst/>
          </a:prstGeom>
          <a:ln>
            <a:solidFill>
              <a:srgbClr val="595959"/>
            </a:solidFill>
            <a:prstDash val="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485900" y="5189538"/>
            <a:ext cx="0" cy="374650"/>
          </a:xfrm>
          <a:prstGeom prst="line">
            <a:avLst/>
          </a:prstGeom>
          <a:ln>
            <a:solidFill>
              <a:srgbClr val="595959"/>
            </a:solidFill>
            <a:prstDash val="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572000" y="5189538"/>
            <a:ext cx="0" cy="374650"/>
          </a:xfrm>
          <a:prstGeom prst="line">
            <a:avLst/>
          </a:prstGeom>
          <a:ln>
            <a:solidFill>
              <a:srgbClr val="595959"/>
            </a:solidFill>
            <a:prstDash val="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784850" y="5189538"/>
            <a:ext cx="0" cy="374650"/>
          </a:xfrm>
          <a:prstGeom prst="line">
            <a:avLst/>
          </a:prstGeom>
          <a:ln>
            <a:solidFill>
              <a:srgbClr val="595959"/>
            </a:solidFill>
            <a:prstDash val="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419850" y="5189538"/>
            <a:ext cx="0" cy="374650"/>
          </a:xfrm>
          <a:prstGeom prst="line">
            <a:avLst/>
          </a:prstGeom>
          <a:ln>
            <a:solidFill>
              <a:srgbClr val="595959"/>
            </a:solidFill>
            <a:prstDash val="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089775" y="5189538"/>
            <a:ext cx="0" cy="374650"/>
          </a:xfrm>
          <a:prstGeom prst="line">
            <a:avLst/>
          </a:prstGeom>
          <a:ln>
            <a:solidFill>
              <a:srgbClr val="595959"/>
            </a:solidFill>
            <a:prstDash val="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375650" y="5189538"/>
            <a:ext cx="0" cy="374650"/>
          </a:xfrm>
          <a:prstGeom prst="line">
            <a:avLst/>
          </a:prstGeom>
          <a:ln>
            <a:solidFill>
              <a:srgbClr val="595959"/>
            </a:solidFill>
            <a:prstDash val="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944813" y="5189538"/>
            <a:ext cx="0" cy="374650"/>
          </a:xfrm>
          <a:prstGeom prst="line">
            <a:avLst/>
          </a:prstGeom>
          <a:ln>
            <a:solidFill>
              <a:srgbClr val="595959"/>
            </a:solidFill>
            <a:prstDash val="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770313" y="5189538"/>
            <a:ext cx="0" cy="374650"/>
          </a:xfrm>
          <a:prstGeom prst="line">
            <a:avLst/>
          </a:prstGeom>
          <a:ln>
            <a:solidFill>
              <a:srgbClr val="595959"/>
            </a:solidFill>
            <a:prstDash val="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ounded Rectangular Callout 33"/>
          <p:cNvSpPr/>
          <p:nvPr/>
        </p:nvSpPr>
        <p:spPr>
          <a:xfrm>
            <a:off x="214313" y="2701925"/>
            <a:ext cx="1836737" cy="1282700"/>
          </a:xfrm>
          <a:prstGeom prst="wedgeRoundRectCallout">
            <a:avLst>
              <a:gd name="adj1" fmla="val 37065"/>
              <a:gd name="adj2" fmla="val -66401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Portfolio Committee reviews reports and plans (hearings, visits)</a:t>
            </a:r>
          </a:p>
        </p:txBody>
      </p:sp>
      <p:sp>
        <p:nvSpPr>
          <p:cNvPr id="35" name="Rounded Rectangular Callout 34"/>
          <p:cNvSpPr/>
          <p:nvPr/>
        </p:nvSpPr>
        <p:spPr>
          <a:xfrm>
            <a:off x="6546850" y="752475"/>
            <a:ext cx="2465388" cy="2995613"/>
          </a:xfrm>
          <a:prstGeom prst="wedgeRoundRectCallout">
            <a:avLst>
              <a:gd name="adj1" fmla="val -63357"/>
              <a:gd name="adj2" fmla="val -1862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>
              <a:buFontTx/>
              <a:buAutoNum type="arabicParenBoth"/>
              <a:defRPr/>
            </a:pPr>
            <a:r>
              <a:rPr lang="en-US" sz="1600" dirty="0">
                <a:latin typeface="Arial Narrow"/>
                <a:cs typeface="Arial Narrow"/>
              </a:rPr>
              <a:t> </a:t>
            </a:r>
            <a:r>
              <a:rPr lang="en-US" sz="1600" b="1" dirty="0">
                <a:latin typeface="Arial Narrow"/>
                <a:cs typeface="Arial Narrow"/>
              </a:rPr>
              <a:t>Oversee institutional establishment</a:t>
            </a:r>
            <a:r>
              <a:rPr lang="en-US" sz="1600" dirty="0">
                <a:latin typeface="Arial Narrow"/>
                <a:cs typeface="Arial Narrow"/>
              </a:rPr>
              <a:t>;</a:t>
            </a:r>
          </a:p>
          <a:p>
            <a:pPr>
              <a:buFontTx/>
              <a:buAutoNum type="arabicParenBoth"/>
              <a:defRPr/>
            </a:pPr>
            <a:r>
              <a:rPr lang="en-US" sz="1600" dirty="0">
                <a:latin typeface="Arial Narrow"/>
                <a:cs typeface="Arial Narrow"/>
              </a:rPr>
              <a:t> </a:t>
            </a:r>
            <a:r>
              <a:rPr lang="en-US" sz="1600" b="1" dirty="0">
                <a:latin typeface="Arial Narrow"/>
                <a:cs typeface="Arial Narrow"/>
              </a:rPr>
              <a:t>Oversee governance </a:t>
            </a:r>
            <a:r>
              <a:rPr lang="en-US" sz="1600" dirty="0">
                <a:latin typeface="Arial Narrow"/>
                <a:cs typeface="Arial Narrow"/>
              </a:rPr>
              <a:t>(manage board appointment processes, training etc.); </a:t>
            </a:r>
          </a:p>
          <a:p>
            <a:pPr>
              <a:buFontTx/>
              <a:buAutoNum type="arabicParenBoth"/>
              <a:defRPr/>
            </a:pPr>
            <a:r>
              <a:rPr lang="en-US" sz="1600" dirty="0">
                <a:latin typeface="Arial Narrow"/>
                <a:cs typeface="Arial Narrow"/>
              </a:rPr>
              <a:t> </a:t>
            </a:r>
            <a:r>
              <a:rPr lang="en-US" sz="1600" b="1" dirty="0">
                <a:latin typeface="Arial Narrow"/>
                <a:cs typeface="Arial Narrow"/>
              </a:rPr>
              <a:t>Oversee shareholder compact</a:t>
            </a:r>
            <a:r>
              <a:rPr lang="en-US" sz="1600" dirty="0">
                <a:latin typeface="Arial Narrow"/>
                <a:cs typeface="Arial Narrow"/>
              </a:rPr>
              <a:t>; </a:t>
            </a:r>
          </a:p>
          <a:p>
            <a:pPr>
              <a:buFontTx/>
              <a:buAutoNum type="arabicParenBoth"/>
              <a:defRPr/>
            </a:pPr>
            <a:r>
              <a:rPr lang="en-US" sz="1600" dirty="0">
                <a:latin typeface="Arial Narrow"/>
                <a:cs typeface="Arial Narrow"/>
              </a:rPr>
              <a:t> </a:t>
            </a:r>
            <a:r>
              <a:rPr lang="en-US" sz="1600" b="1" dirty="0">
                <a:latin typeface="Arial Narrow"/>
                <a:cs typeface="Arial Narrow"/>
              </a:rPr>
              <a:t>Oversee business plans</a:t>
            </a:r>
            <a:r>
              <a:rPr lang="en-US" sz="1600" dirty="0">
                <a:latin typeface="Arial Narrow"/>
                <a:cs typeface="Arial Narrow"/>
              </a:rPr>
              <a:t>, quarterly performance reports and financial statements etc. </a:t>
            </a:r>
          </a:p>
        </p:txBody>
      </p:sp>
      <p:sp>
        <p:nvSpPr>
          <p:cNvPr id="36" name="Oval 35"/>
          <p:cNvSpPr/>
          <p:nvPr/>
        </p:nvSpPr>
        <p:spPr>
          <a:xfrm>
            <a:off x="2428875" y="6286500"/>
            <a:ext cx="2286000" cy="5715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en-US" sz="1400" dirty="0">
                <a:solidFill>
                  <a:srgbClr val="FF0000"/>
                </a:solidFill>
              </a:rPr>
              <a:t>279 WUAs &amp;Irrigation Boards </a:t>
            </a:r>
          </a:p>
          <a:p>
            <a:pPr algn="ctr">
              <a:defRPr/>
            </a:pP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2559" name="Rectangle 36"/>
          <p:cNvSpPr>
            <a:spLocks noChangeArrowheads="1"/>
          </p:cNvSpPr>
          <p:nvPr/>
        </p:nvSpPr>
        <p:spPr bwMode="auto">
          <a:xfrm>
            <a:off x="0" y="5715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>
                <a:latin typeface="+mn-lt"/>
              </a:rPr>
              <a:t>GOVERNANCE</a:t>
            </a:r>
          </a:p>
        </p:txBody>
      </p:sp>
      <p:sp>
        <p:nvSpPr>
          <p:cNvPr id="37" name="Slide Number Placeholder 3"/>
          <p:cNvSpPr txBox="1">
            <a:spLocks/>
          </p:cNvSpPr>
          <p:nvPr/>
        </p:nvSpPr>
        <p:spPr>
          <a:xfrm>
            <a:off x="6553200" y="6492899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F0A114-0370-4CC0-9313-334D49B2E98A}" type="slidenum">
              <a:rPr kumimoji="0" lang="en-ZA" sz="180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lue Highway" pitchFamily="2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ZA" sz="1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lue Highway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D84609-800A-4938-870B-72FB77772B7F}" type="slidenum">
              <a:rPr lang="en-ZA" smtClean="0"/>
              <a:pPr>
                <a:defRPr/>
              </a:pPr>
              <a:t>8</a:t>
            </a:fld>
            <a:endParaRPr lang="en-Z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609600"/>
          <a:ext cx="9144001" cy="5888736"/>
        </p:xfrm>
        <a:graphic>
          <a:graphicData uri="http://schemas.openxmlformats.org/drawingml/2006/table">
            <a:tbl>
              <a:tblPr/>
              <a:tblGrid>
                <a:gridCol w="1203158"/>
                <a:gridCol w="3128211"/>
                <a:gridCol w="4007807"/>
                <a:gridCol w="804825"/>
              </a:tblGrid>
              <a:tr h="531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Calibri"/>
                          <a:ea typeface="Calibri"/>
                          <a:cs typeface="Times New Roman"/>
                        </a:rPr>
                        <a:t>Support Area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latin typeface="Calibri"/>
                          <a:ea typeface="Calibri"/>
                          <a:cs typeface="Times New Roman"/>
                        </a:rPr>
                        <a:t>Document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latin typeface="Calibri"/>
                          <a:ea typeface="Calibri"/>
                          <a:cs typeface="Times New Roman"/>
                        </a:rPr>
                        <a:t>Purpose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latin typeface="Calibri"/>
                          <a:ea typeface="Calibri"/>
                          <a:cs typeface="Times New Roman"/>
                        </a:rPr>
                        <a:t>Level of effort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710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Process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Start-up process guide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Overarching guide that describes the start-up processes, the inter-linkages, responsibilities and time frames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3440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Governing Board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Board Training Manual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Framework for the Board training including materials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44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Board Charter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Outlines Board processes and conduct  to ensure good governance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44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Shareholder Compact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Effectively provides a service level agreement between the Board and the Minister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161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Committee Structure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Outlines the governance committees that are needed, how often they need to meet and how these should be made functional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6882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Business Plan Template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Guides the structure of the business plan aligned to the governmental planning processes.  Some degree of process/protocol are needed (so not just a template)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161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Board Performance System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To ensure good governance Board members need to perform, and they need to understand what this entails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057400" y="0"/>
            <a:ext cx="5562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t>DEVELOPMENT OF STARTERPACK</a:t>
            </a:r>
            <a:endParaRPr lang="en-US" b="1" dirty="0">
              <a:solidFill>
                <a:srgbClr val="0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D84609-800A-4938-870B-72FB77772B7F}" type="slidenum">
              <a:rPr lang="en-ZA" smtClean="0"/>
              <a:pPr>
                <a:defRPr/>
              </a:pPr>
              <a:t>9</a:t>
            </a:fld>
            <a:endParaRPr lang="en-ZA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228600"/>
          <a:ext cx="9144000" cy="6449568"/>
        </p:xfrm>
        <a:graphic>
          <a:graphicData uri="http://schemas.openxmlformats.org/drawingml/2006/table">
            <a:tbl>
              <a:tblPr/>
              <a:tblGrid>
                <a:gridCol w="1697463"/>
                <a:gridCol w="3320856"/>
                <a:gridCol w="3320856"/>
                <a:gridCol w="804825"/>
              </a:tblGrid>
              <a:tr h="281001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Organisational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Human Resource Policies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Range of policies that guide recruitment, job evaluation and performance management.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001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Procurement system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Clear guidance on procurement, aligned to governmental approaches, is necessary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502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CMA Structures and salary scales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Provides a guide of how CMAs, of different natures, could be structured and includes provisional salary scales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003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*Remuneration policy for CEOs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DWA needs to provide stronger oversight on this and will develop regulations, therefore, this guide provides the first step to ensure salaries are aligned to governmental scales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502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*Draft CEO Contract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Linked to the above, there is a need to set out the roles and responsibilities of the CEO.  NT would actually prefer to see this contract.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en-Z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502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Asset and equipment Management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Provides a framework for the management of transferred and new assets and equipment. This is needed early in the establishment process.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en-Z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79" marR="54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WA teamplate_Jul 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DWA teamplate_Jul 10</Template>
  <TotalTime>8544</TotalTime>
  <Words>1278</Words>
  <Application>Microsoft Office PowerPoint</Application>
  <PresentationFormat>On-screen Show (4:3)</PresentationFormat>
  <Paragraphs>331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DWA teamplate_Jul 10</vt:lpstr>
      <vt:lpstr>    PROGRESS IN THE ESTABLISHMENT OF CMAS  3rd National Steering Committee for the establishment of CMAS in SA 31 MAY 2013    </vt:lpstr>
      <vt:lpstr>Slide 2</vt:lpstr>
      <vt:lpstr>Slide 3</vt:lpstr>
      <vt:lpstr>Water Management Areas</vt:lpstr>
      <vt:lpstr>Slide 5</vt:lpstr>
      <vt:lpstr>Slide 6</vt:lpstr>
      <vt:lpstr>   </vt:lpstr>
      <vt:lpstr>Slide 8</vt:lpstr>
      <vt:lpstr>Slide 9</vt:lpstr>
      <vt:lpstr>Slide 10</vt:lpstr>
      <vt:lpstr>Slide 11</vt:lpstr>
      <vt:lpstr>Slide 12</vt:lpstr>
      <vt:lpstr>Slide 13</vt:lpstr>
      <vt:lpstr>NEXT STEPS  </vt:lpstr>
      <vt:lpstr>COMMENTS/QUESTIONS   THANK YOU</vt:lpstr>
    </vt:vector>
  </TitlesOfParts>
  <Company>dwaf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on government’s outcomes approach</dc:title>
  <dc:creator>Manyakanyaka Babalwa</dc:creator>
  <cp:lastModifiedBy>Malatjim</cp:lastModifiedBy>
  <cp:revision>736</cp:revision>
  <dcterms:created xsi:type="dcterms:W3CDTF">2010-07-11T13:24:36Z</dcterms:created>
  <dcterms:modified xsi:type="dcterms:W3CDTF">2013-05-31T08:19:37Z</dcterms:modified>
</cp:coreProperties>
</file>